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x="6858000" cy="9144000"/>
  <p:embeddedFontLst>
    <p:embeddedFont>
      <p:font typeface="Roboto"/>
      <p:regular r:id="rId12"/>
      <p:bold r:id="rId13"/>
      <p:italic r:id="rId14"/>
      <p:boldItalic r:id="rId15"/>
    </p:embeddedFont>
    <p:embeddedFont>
      <p:font typeface="Merriweather"/>
      <p:regular r:id="rId16"/>
      <p:bold r:id="rId17"/>
      <p:italic r:id="rId18"/>
      <p:boldItalic r:id="rId1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Roboto-bold.fntdata"/><Relationship Id="rId12" Type="http://schemas.openxmlformats.org/officeDocument/2006/relationships/font" Target="fonts/Roboto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Roboto-boldItalic.fntdata"/><Relationship Id="rId14" Type="http://schemas.openxmlformats.org/officeDocument/2006/relationships/font" Target="fonts/Roboto-italic.fntdata"/><Relationship Id="rId17" Type="http://schemas.openxmlformats.org/officeDocument/2006/relationships/font" Target="fonts/Merriweather-bold.fntdata"/><Relationship Id="rId16" Type="http://schemas.openxmlformats.org/officeDocument/2006/relationships/font" Target="fonts/Merriweather-regular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Merriweather-boldItalic.fntdata"/><Relationship Id="rId6" Type="http://schemas.openxmlformats.org/officeDocument/2006/relationships/slide" Target="slides/slide1.xml"/><Relationship Id="rId18" Type="http://schemas.openxmlformats.org/officeDocument/2006/relationships/font" Target="fonts/Merriweather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47cefb2ee6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47cefb2ee6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47cefb2ee6_0_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47cefb2ee6_0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47cefb2ee6_0_1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47cefb2ee6_0_1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47cefb2ee6_0_1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47cefb2ee6_0_1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47cefb2ee6_0_1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47cefb2ee6_0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-125" y="0"/>
            <a:ext cx="9144250" cy="4398100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1878560"/>
            <a:ext cx="4242600" cy="7383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bg>
      <p:bgPr>
        <a:solidFill>
          <a:schemeClr val="dk1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/>
          <p:nvPr>
            <p:ph hasCustomPrompt="1" type="title"/>
          </p:nvPr>
        </p:nvSpPr>
        <p:spPr>
          <a:xfrm>
            <a:off x="311750" y="831175"/>
            <a:ext cx="5334900" cy="1244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6" name="Google Shape;56;p11"/>
          <p:cNvSpPr txBox="1"/>
          <p:nvPr>
            <p:ph idx="1" type="body"/>
          </p:nvPr>
        </p:nvSpPr>
        <p:spPr>
          <a:xfrm>
            <a:off x="311700" y="2121425"/>
            <a:ext cx="5334900" cy="942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57" name="Google Shape;5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bg>
      <p:bgPr>
        <a:solidFill>
          <a:schemeClr val="accent3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0" y="48099"/>
            <a:ext cx="9144250" cy="4398100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6" name="Google Shape;16;p3"/>
          <p:cNvSpPr/>
          <p:nvPr/>
        </p:nvSpPr>
        <p:spPr>
          <a:xfrm>
            <a:off x="0" y="0"/>
            <a:ext cx="9144250" cy="4398100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17" name="Google Shape;17;p3"/>
          <p:cNvSpPr txBox="1"/>
          <p:nvPr>
            <p:ph type="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/>
          <p:nvPr/>
        </p:nvSpPr>
        <p:spPr>
          <a:xfrm>
            <a:off x="0" y="0"/>
            <a:ext cx="4314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4"/>
          <p:cNvSpPr/>
          <p:nvPr/>
        </p:nvSpPr>
        <p:spPr>
          <a:xfrm>
            <a:off x="0" y="44125"/>
            <a:ext cx="4313625" cy="4399375"/>
          </a:xfrm>
          <a:custGeom>
            <a:rect b="b" l="l" r="r" t="t"/>
            <a:pathLst>
              <a:path extrusionOk="0" h="175975" w="172545">
                <a:moveTo>
                  <a:pt x="0" y="157"/>
                </a:moveTo>
                <a:lnTo>
                  <a:pt x="172419" y="0"/>
                </a:lnTo>
                <a:lnTo>
                  <a:pt x="172545" y="126541"/>
                </a:lnTo>
                <a:lnTo>
                  <a:pt x="0" y="175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2" name="Google Shape;22;p4"/>
          <p:cNvSpPr/>
          <p:nvPr/>
        </p:nvSpPr>
        <p:spPr>
          <a:xfrm>
            <a:off x="-125" y="0"/>
            <a:ext cx="4316900" cy="4395600"/>
          </a:xfrm>
          <a:custGeom>
            <a:rect b="b" l="l" r="r" t="t"/>
            <a:pathLst>
              <a:path extrusionOk="0" h="175824" w="172676">
                <a:moveTo>
                  <a:pt x="0" y="6"/>
                </a:moveTo>
                <a:lnTo>
                  <a:pt x="172676" y="0"/>
                </a:lnTo>
                <a:lnTo>
                  <a:pt x="172562" y="126442"/>
                </a:lnTo>
                <a:lnTo>
                  <a:pt x="0" y="17582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</p:sp>
      <p:sp>
        <p:nvSpPr>
          <p:cNvPr id="23" name="Google Shape;23;p4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4" name="Google Shape;24;p4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" name="Google Shape;28;p5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3117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2" type="body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" name="Google Shape;34;p6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/>
          <p:nvPr/>
        </p:nvSpPr>
        <p:spPr>
          <a:xfrm>
            <a:off x="0" y="0"/>
            <a:ext cx="37644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7"/>
          <p:cNvSpPr txBox="1"/>
          <p:nvPr>
            <p:ph type="title"/>
          </p:nvPr>
        </p:nvSpPr>
        <p:spPr>
          <a:xfrm>
            <a:off x="311725" y="500925"/>
            <a:ext cx="3127500" cy="18291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9" name="Google Shape;39;p7"/>
          <p:cNvSpPr txBox="1"/>
          <p:nvPr>
            <p:ph idx="1" type="body"/>
          </p:nvPr>
        </p:nvSpPr>
        <p:spPr>
          <a:xfrm>
            <a:off x="311700" y="2390650"/>
            <a:ext cx="3127500" cy="22980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bg>
      <p:bgPr>
        <a:solidFill>
          <a:schemeClr val="accent3"/>
        </a:solid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 txBox="1"/>
          <p:nvPr>
            <p:ph type="title"/>
          </p:nvPr>
        </p:nvSpPr>
        <p:spPr>
          <a:xfrm>
            <a:off x="311675" y="798600"/>
            <a:ext cx="6247800" cy="354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43" name="Google Shape;43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" name="Google Shape;46;p9"/>
          <p:cNvSpPr txBox="1"/>
          <p:nvPr>
            <p:ph type="title"/>
          </p:nvPr>
        </p:nvSpPr>
        <p:spPr>
          <a:xfrm>
            <a:off x="311300" y="500925"/>
            <a:ext cx="3704400" cy="2049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9"/>
          <p:cNvSpPr txBox="1"/>
          <p:nvPr>
            <p:ph idx="1" type="subTitle"/>
          </p:nvPr>
        </p:nvSpPr>
        <p:spPr>
          <a:xfrm>
            <a:off x="304800" y="2626725"/>
            <a:ext cx="3704400" cy="926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48" name="Google Shape;48;p9"/>
          <p:cNvSpPr txBox="1"/>
          <p:nvPr>
            <p:ph idx="2" type="body"/>
          </p:nvPr>
        </p:nvSpPr>
        <p:spPr>
          <a:xfrm>
            <a:off x="4879025" y="500925"/>
            <a:ext cx="3954000" cy="41115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9" name="Google Shape;49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/>
          <p:nvPr/>
        </p:nvSpPr>
        <p:spPr>
          <a:xfrm>
            <a:off x="0" y="4369000"/>
            <a:ext cx="9144000" cy="774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10"/>
          <p:cNvSpPr txBox="1"/>
          <p:nvPr>
            <p:ph idx="1" type="body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erriweather"/>
              <a:buNone/>
              <a:defRPr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</a:lstStyle>
          <a:p/>
        </p:txBody>
      </p:sp>
      <p:sp>
        <p:nvSpPr>
          <p:cNvPr id="53" name="Google Shape;5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paradig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"/>
              <a:buChar char="●"/>
              <a:defRPr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29845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29845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29845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29845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29845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29845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29845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29845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Relationship Id="rId4" Type="http://schemas.openxmlformats.org/officeDocument/2006/relationships/image" Target="../media/image5.png"/><Relationship Id="rId5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hyperlink" Target="http://www.edf-feph.org/sites/default/files/edf_manifesto_on_the_european_elections_2019_-_final.pdf" TargetMode="External"/><Relationship Id="rId4" Type="http://schemas.openxmlformats.org/officeDocument/2006/relationships/image" Target="../media/image2.png"/><Relationship Id="rId5" Type="http://schemas.openxmlformats.org/officeDocument/2006/relationships/hyperlink" Target="https://www.europeforpatients.eu/" TargetMode="External"/><Relationship Id="rId6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www.thistimeimvoting.eu/" TargetMode="External"/><Relationship Id="rId4" Type="http://schemas.openxmlformats.org/officeDocument/2006/relationships/image" Target="../media/image7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www.youtube.com/watch?v=5rFYtozRviA&amp;t=" TargetMode="External"/><Relationship Id="rId4" Type="http://schemas.openxmlformats.org/officeDocument/2006/relationships/hyperlink" Target="https://www.youtube.com/watch?v=5rFYtozRviA&amp;t=" TargetMode="External"/><Relationship Id="rId5" Type="http://schemas.openxmlformats.org/officeDocument/2006/relationships/hyperlink" Target="http://www.europarl.europa.eu/pdfs/news/public/contact/ep-presscontact-en.pdf" TargetMode="External"/><Relationship Id="rId6" Type="http://schemas.openxmlformats.org/officeDocument/2006/relationships/hyperlink" Target="https://www.thistimeimvoting.eu/" TargetMode="External"/><Relationship Id="rId7" Type="http://schemas.openxmlformats.org/officeDocument/2006/relationships/hyperlink" Target="http://www.europarl.europa.eu/portal/en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3"/>
          <p:cNvSpPr txBox="1"/>
          <p:nvPr>
            <p:ph type="ctrTitle"/>
          </p:nvPr>
        </p:nvSpPr>
        <p:spPr>
          <a:xfrm>
            <a:off x="311700" y="539725"/>
            <a:ext cx="8520900" cy="127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400"/>
              <a:t>European Parliament elections 2019: action plan</a:t>
            </a:r>
            <a:endParaRPr b="1" sz="3400"/>
          </a:p>
        </p:txBody>
      </p:sp>
      <p:pic>
        <p:nvPicPr>
          <p:cNvPr id="65" name="Google Shape;6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5323" y="4097902"/>
            <a:ext cx="2518198" cy="736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4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Timeline</a:t>
            </a:r>
            <a:endParaRPr/>
          </a:p>
        </p:txBody>
      </p:sp>
      <p:pic>
        <p:nvPicPr>
          <p:cNvPr id="71" name="Google Shape;7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270775"/>
            <a:ext cx="4907374" cy="3451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81550" y="1270775"/>
            <a:ext cx="4362451" cy="2941425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4"/>
          <p:cNvSpPr/>
          <p:nvPr/>
        </p:nvSpPr>
        <p:spPr>
          <a:xfrm>
            <a:off x="3427000" y="1157875"/>
            <a:ext cx="1623000" cy="1554300"/>
          </a:xfrm>
          <a:prstGeom prst="ellipse">
            <a:avLst/>
          </a:prstGeom>
          <a:noFill/>
          <a:ln cap="flat" cmpd="sng" w="9525">
            <a:solidFill>
              <a:srgbClr val="CC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14"/>
          <p:cNvSpPr/>
          <p:nvPr/>
        </p:nvSpPr>
        <p:spPr>
          <a:xfrm>
            <a:off x="7627950" y="2393800"/>
            <a:ext cx="1666500" cy="1666500"/>
          </a:xfrm>
          <a:prstGeom prst="ellipse">
            <a:avLst/>
          </a:prstGeom>
          <a:noFill/>
          <a:ln cap="flat" cmpd="sng" w="9525">
            <a:solidFill>
              <a:srgbClr val="CC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p14"/>
          <p:cNvSpPr/>
          <p:nvPr/>
        </p:nvSpPr>
        <p:spPr>
          <a:xfrm>
            <a:off x="-6150" y="1124625"/>
            <a:ext cx="9144000" cy="3666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14"/>
          <p:cNvSpPr txBox="1"/>
          <p:nvPr/>
        </p:nvSpPr>
        <p:spPr>
          <a:xfrm>
            <a:off x="2700350" y="1988125"/>
            <a:ext cx="3725700" cy="51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VOTING</a:t>
            </a:r>
            <a:r>
              <a:rPr lang="en-GB" sz="24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: 23-26 May 2019</a:t>
            </a:r>
            <a:endParaRPr sz="24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77" name="Google Shape;77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924600" y="2684600"/>
            <a:ext cx="3277200" cy="1834789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5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Manifestos</a:t>
            </a:r>
            <a:endParaRPr/>
          </a:p>
        </p:txBody>
      </p:sp>
      <p:sp>
        <p:nvSpPr>
          <p:cNvPr id="83" name="Google Shape;83;p15"/>
          <p:cNvSpPr txBox="1"/>
          <p:nvPr>
            <p:ph idx="1" type="body"/>
          </p:nvPr>
        </p:nvSpPr>
        <p:spPr>
          <a:xfrm>
            <a:off x="3117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15"/>
          <p:cNvSpPr txBox="1"/>
          <p:nvPr>
            <p:ph idx="2" type="body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85" name="Google Shape;85;p15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700" y="1425850"/>
            <a:ext cx="3999899" cy="1408129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5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832400" y="1353300"/>
            <a:ext cx="2259625" cy="2515849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5"/>
          <p:cNvSpPr txBox="1"/>
          <p:nvPr/>
        </p:nvSpPr>
        <p:spPr>
          <a:xfrm>
            <a:off x="6538525" y="3541050"/>
            <a:ext cx="2293800" cy="96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921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000"/>
              <a:buAutoNum type="arabicPeriod"/>
            </a:pPr>
            <a:r>
              <a:rPr lang="en-GB" sz="1000">
                <a:solidFill>
                  <a:srgbClr val="444444"/>
                </a:solidFill>
              </a:rPr>
              <a:t>Accessing the healthcare we need with no discrimination</a:t>
            </a:r>
            <a:endParaRPr sz="1000">
              <a:solidFill>
                <a:srgbClr val="444444"/>
              </a:solidFill>
            </a:endParaRPr>
          </a:p>
          <a:p>
            <a:pPr indent="-2921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000"/>
              <a:buAutoNum type="arabicPeriod"/>
            </a:pPr>
            <a:r>
              <a:rPr lang="en-GB" sz="1000">
                <a:solidFill>
                  <a:srgbClr val="444444"/>
                </a:solidFill>
              </a:rPr>
              <a:t>Being empowered</a:t>
            </a:r>
            <a:endParaRPr sz="1000">
              <a:solidFill>
                <a:srgbClr val="444444"/>
              </a:solidFill>
            </a:endParaRPr>
          </a:p>
          <a:p>
            <a:pPr indent="-2921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000"/>
              <a:buAutoNum type="arabicPeriod"/>
            </a:pPr>
            <a:r>
              <a:rPr lang="en-GB" sz="1000">
                <a:solidFill>
                  <a:srgbClr val="444444"/>
                </a:solidFill>
              </a:rPr>
              <a:t>Driving the development of digital health</a:t>
            </a:r>
            <a:endParaRPr sz="1000">
              <a:solidFill>
                <a:srgbClr val="444444"/>
              </a:solidFill>
            </a:endParaRPr>
          </a:p>
          <a:p>
            <a:pPr indent="-2921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000"/>
              <a:buAutoNum type="arabicPeriod"/>
            </a:pPr>
            <a:r>
              <a:rPr lang="en-GB" sz="1000">
                <a:solidFill>
                  <a:srgbClr val="444444"/>
                </a:solidFill>
              </a:rPr>
              <a:t>Being a partner in driving better research</a:t>
            </a:r>
            <a:endParaRPr sz="1000">
              <a:solidFill>
                <a:srgbClr val="444444"/>
              </a:solidFill>
            </a:endParaRPr>
          </a:p>
          <a:p>
            <a:pPr indent="-2921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000"/>
              <a:buAutoNum type="arabicPeriod"/>
            </a:pPr>
            <a:r>
              <a:rPr lang="en-GB" sz="1000">
                <a:solidFill>
                  <a:srgbClr val="444444"/>
                </a:solidFill>
              </a:rPr>
              <a:t>Helping make better health policy</a:t>
            </a:r>
            <a:endParaRPr sz="1000">
              <a:solidFill>
                <a:srgbClr val="444444"/>
              </a:solidFill>
            </a:endParaRPr>
          </a:p>
        </p:txBody>
      </p:sp>
      <p:sp>
        <p:nvSpPr>
          <p:cNvPr id="88" name="Google Shape;88;p15"/>
          <p:cNvSpPr txBox="1"/>
          <p:nvPr/>
        </p:nvSpPr>
        <p:spPr>
          <a:xfrm>
            <a:off x="7092025" y="2571750"/>
            <a:ext cx="1622700" cy="41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"/>
              <a:t>#europeforpatients</a:t>
            </a:r>
            <a:endParaRPr b="1"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15"/>
          <p:cNvSpPr txBox="1"/>
          <p:nvPr/>
        </p:nvSpPr>
        <p:spPr>
          <a:xfrm>
            <a:off x="287225" y="3030500"/>
            <a:ext cx="4057500" cy="158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AutoNum type="arabicPeriod"/>
            </a:pPr>
            <a:r>
              <a:rPr lang="en-GB" sz="1000">
                <a:solidFill>
                  <a:srgbClr val="434343"/>
                </a:solidFill>
              </a:rPr>
              <a:t>Fully accessible and inclusive European Elections </a:t>
            </a:r>
            <a:endParaRPr sz="1000">
              <a:solidFill>
                <a:srgbClr val="434343"/>
              </a:solidFill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AutoNum type="arabicPeriod"/>
            </a:pPr>
            <a:r>
              <a:rPr lang="en-GB" sz="1000">
                <a:solidFill>
                  <a:srgbClr val="434343"/>
                </a:solidFill>
              </a:rPr>
              <a:t>A comprehensive European Disability Strategy 2020-2030 </a:t>
            </a:r>
            <a:endParaRPr sz="1000">
              <a:solidFill>
                <a:srgbClr val="434343"/>
              </a:solidFill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AutoNum type="arabicPeriod"/>
            </a:pPr>
            <a:r>
              <a:rPr lang="en-GB" sz="1000">
                <a:solidFill>
                  <a:srgbClr val="434343"/>
                </a:solidFill>
              </a:rPr>
              <a:t>EU funding to secure equal opportunities and non-discrimination </a:t>
            </a:r>
            <a:endParaRPr sz="1000">
              <a:solidFill>
                <a:srgbClr val="434343"/>
              </a:solidFill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AutoNum type="arabicPeriod"/>
            </a:pPr>
            <a:r>
              <a:rPr lang="en-GB" sz="1000">
                <a:solidFill>
                  <a:srgbClr val="434343"/>
                </a:solidFill>
              </a:rPr>
              <a:t>An EU Pillar of Social Rights which improves the living conditions of persons with disabilities and their families </a:t>
            </a:r>
            <a:endParaRPr sz="1000">
              <a:solidFill>
                <a:srgbClr val="434343"/>
              </a:solidFill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AutoNum type="arabicPeriod"/>
            </a:pPr>
            <a:r>
              <a:rPr lang="en-GB" sz="1000">
                <a:solidFill>
                  <a:srgbClr val="434343"/>
                </a:solidFill>
              </a:rPr>
              <a:t>An accessible Europe: European Accessibility Act, accessible formats for print disabled persons, passengers’ rights…</a:t>
            </a:r>
            <a:endParaRPr sz="1000">
              <a:solidFill>
                <a:srgbClr val="434343"/>
              </a:solidFill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AutoNum type="arabicPeriod"/>
            </a:pPr>
            <a:r>
              <a:rPr lang="en-GB" sz="1000">
                <a:solidFill>
                  <a:srgbClr val="434343"/>
                </a:solidFill>
              </a:rPr>
              <a:t>A Europe of Human Rights: gender equality, women and girls with disabilities...</a:t>
            </a:r>
            <a:endParaRPr sz="1000">
              <a:solidFill>
                <a:srgbClr val="434343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6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Action for IF members:</a:t>
            </a:r>
            <a:endParaRPr/>
          </a:p>
        </p:txBody>
      </p:sp>
      <p:sp>
        <p:nvSpPr>
          <p:cNvPr id="95" name="Google Shape;95;p16"/>
          <p:cNvSpPr txBox="1"/>
          <p:nvPr>
            <p:ph idx="1" type="body"/>
          </p:nvPr>
        </p:nvSpPr>
        <p:spPr>
          <a:xfrm>
            <a:off x="311700" y="1505700"/>
            <a:ext cx="3999900" cy="33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-GB"/>
              <a:t>Print and share infographic</a:t>
            </a:r>
            <a:endParaRPr/>
          </a:p>
        </p:txBody>
      </p:sp>
      <p:sp>
        <p:nvSpPr>
          <p:cNvPr id="96" name="Google Shape;96;p16"/>
          <p:cNvSpPr txBox="1"/>
          <p:nvPr>
            <p:ph idx="2" type="body"/>
          </p:nvPr>
        </p:nvSpPr>
        <p:spPr>
          <a:xfrm>
            <a:off x="4311600" y="1450175"/>
            <a:ext cx="3999900" cy="348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/>
              <a:t>2. Article </a:t>
            </a:r>
            <a:endParaRPr sz="1100"/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-GB" sz="1100"/>
              <a:t>STEPS:</a:t>
            </a:r>
            <a:endParaRPr sz="1100"/>
          </a:p>
          <a:p>
            <a:pPr indent="-298450" lvl="0" marL="45720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100"/>
              <a:buAutoNum type="arabicPeriod"/>
            </a:pPr>
            <a:r>
              <a:rPr lang="en-GB" sz="1100"/>
              <a:t>Read manifestos</a:t>
            </a:r>
            <a:endParaRPr sz="1100"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GB" sz="1100"/>
              <a:t>Choose your priority</a:t>
            </a:r>
            <a:endParaRPr sz="1100"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GB" sz="1100"/>
              <a:t>Write an article in your own language (translation in EN would be appreciated for a wider impact)</a:t>
            </a:r>
            <a:endParaRPr sz="1100"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GB" sz="1100"/>
              <a:t>Contact other organisations, make a </a:t>
            </a:r>
            <a:r>
              <a:rPr lang="en-GB" sz="1100"/>
              <a:t>coalition</a:t>
            </a:r>
            <a:endParaRPr sz="1100"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b="1" lang="en-GB" sz="1100"/>
              <a:t>KEY</a:t>
            </a:r>
            <a:r>
              <a:rPr lang="en-GB" sz="1100"/>
              <a:t>: Contact any politician in your country (local, regional, </a:t>
            </a:r>
            <a:r>
              <a:rPr lang="en-GB" sz="1100"/>
              <a:t>national level</a:t>
            </a:r>
            <a:r>
              <a:rPr lang="en-GB" sz="1100"/>
              <a:t>) and share the article with him/her and the party</a:t>
            </a:r>
            <a:endParaRPr sz="1100"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GB" sz="1100"/>
              <a:t>Share with your members: article, poster and encourage them TO VOTE!</a:t>
            </a:r>
            <a:endParaRPr sz="1100"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GB" sz="1100"/>
              <a:t>February/March 2019: contact parties at national level</a:t>
            </a:r>
            <a:endParaRPr sz="1100"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GB" sz="1100"/>
              <a:t>23-26 May: go voting!</a:t>
            </a:r>
            <a:endParaRPr sz="1100"/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b="1" lang="en-GB" sz="1100"/>
              <a:t>Visit </a:t>
            </a:r>
            <a:r>
              <a:rPr b="1" lang="en-GB" sz="1100" u="sng">
                <a:solidFill>
                  <a:schemeClr val="accent5"/>
                </a:solidFill>
                <a:hlinkClick r:id="rId3"/>
              </a:rPr>
              <a:t>thistimeimvoting.eu</a:t>
            </a:r>
            <a:endParaRPr b="1" sz="1100"/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97" name="Google Shape;97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3636232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7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Key links/dates</a:t>
            </a:r>
            <a:endParaRPr/>
          </a:p>
        </p:txBody>
      </p:sp>
      <p:sp>
        <p:nvSpPr>
          <p:cNvPr id="103" name="Google Shape;103;p17"/>
          <p:cNvSpPr txBox="1"/>
          <p:nvPr>
            <p:ph idx="1" type="body"/>
          </p:nvPr>
        </p:nvSpPr>
        <p:spPr>
          <a:xfrm>
            <a:off x="3117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LINKS:</a:t>
            </a:r>
            <a:endParaRPr/>
          </a:p>
          <a:p>
            <a:pPr indent="-304800" lvl="0" marL="457200" rtl="0" algn="l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</a:pPr>
            <a:r>
              <a:rPr lang="en-GB" sz="1200" u="sng">
                <a:solidFill>
                  <a:schemeClr val="hlink"/>
                </a:solidFill>
                <a:hlinkClick r:id="rId3"/>
              </a:rPr>
              <a:t>EPF webinar ‘</a:t>
            </a:r>
            <a:r>
              <a:rPr lang="en-GB" sz="1200" u="sng">
                <a:solidFill>
                  <a:schemeClr val="hlink"/>
                </a:solidFill>
                <a:highlight>
                  <a:srgbClr val="FFFFFF"/>
                </a:highlight>
                <a:hlinkClick r:id="rId4"/>
              </a:rPr>
              <a:t>EU Affairs, EU Institutions and EU legislative process’</a:t>
            </a:r>
            <a:endParaRPr sz="1200">
              <a:solidFill>
                <a:srgbClr val="434343"/>
              </a:solidFill>
              <a:highlight>
                <a:srgbClr val="FFFFFF"/>
              </a:highlight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</a:pPr>
            <a:r>
              <a:rPr lang="en-GB" sz="1200" u="sng">
                <a:solidFill>
                  <a:schemeClr val="hlink"/>
                </a:solidFill>
                <a:hlinkClick r:id="rId5"/>
              </a:rPr>
              <a:t>Press service contact list</a:t>
            </a:r>
            <a:endParaRPr sz="1200">
              <a:solidFill>
                <a:srgbClr val="434343"/>
              </a:solidFill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</a:pPr>
            <a:r>
              <a:rPr lang="en-GB" sz="1200" u="sng">
                <a:solidFill>
                  <a:schemeClr val="hlink"/>
                </a:solidFill>
                <a:hlinkClick r:id="rId6"/>
              </a:rPr>
              <a:t>Thistimeimvoting.eu</a:t>
            </a:r>
            <a:endParaRPr sz="1200">
              <a:solidFill>
                <a:srgbClr val="434343"/>
              </a:solidFill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</a:pPr>
            <a:r>
              <a:rPr lang="en-GB" sz="1200" u="sng">
                <a:solidFill>
                  <a:schemeClr val="hlink"/>
                </a:solidFill>
                <a:hlinkClick r:id="rId7"/>
              </a:rPr>
              <a:t>European Parliament website </a:t>
            </a:r>
            <a:endParaRPr sz="1200">
              <a:solidFill>
                <a:srgbClr val="434343"/>
              </a:solidFill>
            </a:endParaRPr>
          </a:p>
        </p:txBody>
      </p:sp>
      <p:sp>
        <p:nvSpPr>
          <p:cNvPr id="104" name="Google Shape;104;p17"/>
          <p:cNvSpPr txBox="1"/>
          <p:nvPr>
            <p:ph idx="2" type="body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DATES:</a:t>
            </a:r>
            <a:endParaRPr/>
          </a:p>
          <a:p>
            <a:pPr indent="-311150" lvl="0" marL="457200" rtl="0" algn="l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300"/>
              <a:buChar char="●"/>
            </a:pPr>
            <a:r>
              <a:rPr lang="en-GB" sz="1100">
                <a:solidFill>
                  <a:srgbClr val="434343"/>
                </a:solidFill>
                <a:highlight>
                  <a:srgbClr val="FCFCFC"/>
                </a:highlight>
              </a:rPr>
              <a:t>European Day of Persons with Disabilities conference: 3-4 December 2018</a:t>
            </a:r>
            <a:endParaRPr sz="1100">
              <a:solidFill>
                <a:srgbClr val="434343"/>
              </a:solidFill>
              <a:highlight>
                <a:srgbClr val="FCFCFC"/>
              </a:highlight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Char char="●"/>
            </a:pPr>
            <a:r>
              <a:rPr lang="en-GB" sz="1100">
                <a:solidFill>
                  <a:srgbClr val="434343"/>
                </a:solidFill>
                <a:highlight>
                  <a:srgbClr val="FCFCFC"/>
                </a:highlight>
              </a:rPr>
              <a:t>Rare Disease Day: 28 February 2019</a:t>
            </a:r>
            <a:endParaRPr sz="1100">
              <a:solidFill>
                <a:srgbClr val="434343"/>
              </a:solidFill>
              <a:highlight>
                <a:srgbClr val="FCFCFC"/>
              </a:highlight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Char char="●"/>
            </a:pPr>
            <a:r>
              <a:rPr lang="en-GB" sz="1100">
                <a:solidFill>
                  <a:srgbClr val="434343"/>
                </a:solidFill>
                <a:highlight>
                  <a:srgbClr val="FCFCFC"/>
                </a:highlight>
              </a:rPr>
              <a:t>UN Zero Discrimination Day: 1 March 2019</a:t>
            </a:r>
            <a:endParaRPr sz="1100">
              <a:solidFill>
                <a:srgbClr val="434343"/>
              </a:solidFill>
              <a:highlight>
                <a:srgbClr val="FCFCFC"/>
              </a:highlight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Char char="●"/>
            </a:pPr>
            <a:r>
              <a:rPr lang="en-GB" sz="1100">
                <a:solidFill>
                  <a:srgbClr val="434343"/>
                </a:solidFill>
                <a:highlight>
                  <a:srgbClr val="FCFCFC"/>
                </a:highlight>
              </a:rPr>
              <a:t>World Birth Defects Day: 3 March 2019</a:t>
            </a:r>
            <a:endParaRPr sz="1100">
              <a:solidFill>
                <a:srgbClr val="434343"/>
              </a:solidFill>
              <a:highlight>
                <a:srgbClr val="FCFCFC"/>
              </a:highlight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Char char="●"/>
            </a:pPr>
            <a:r>
              <a:rPr lang="en-GB" sz="1100">
                <a:solidFill>
                  <a:srgbClr val="434343"/>
                </a:solidFill>
                <a:highlight>
                  <a:srgbClr val="FCFCFC"/>
                </a:highlight>
              </a:rPr>
              <a:t>UN International Women’s Day: 8 March 2019</a:t>
            </a:r>
            <a:endParaRPr sz="1100">
              <a:solidFill>
                <a:srgbClr val="434343"/>
              </a:solidFill>
              <a:highlight>
                <a:srgbClr val="FCFCFC"/>
              </a:highlight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Char char="●"/>
            </a:pPr>
            <a:r>
              <a:rPr lang="en-GB" sz="1100">
                <a:solidFill>
                  <a:srgbClr val="434343"/>
                </a:solidFill>
                <a:highlight>
                  <a:srgbClr val="FCFCFC"/>
                </a:highlight>
              </a:rPr>
              <a:t>World Health Day: 7 April 2019</a:t>
            </a:r>
            <a:endParaRPr sz="1100">
              <a:solidFill>
                <a:srgbClr val="434343"/>
              </a:solidFill>
              <a:highlight>
                <a:srgbClr val="FCFCFC"/>
              </a:highlight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Char char="●"/>
            </a:pPr>
            <a:r>
              <a:rPr lang="en-GB" sz="1100">
                <a:solidFill>
                  <a:srgbClr val="434343"/>
                </a:solidFill>
                <a:highlight>
                  <a:srgbClr val="FCFCFC"/>
                </a:highlight>
              </a:rPr>
              <a:t>National/Regional days</a:t>
            </a:r>
            <a:endParaRPr sz="1100">
              <a:solidFill>
                <a:srgbClr val="434343"/>
              </a:solidFill>
              <a:highlight>
                <a:srgbClr val="FCFCFC"/>
              </a:highlight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8"/>
          <p:cNvSpPr txBox="1"/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Get informed, go voting</a:t>
            </a:r>
            <a:endParaRPr/>
          </a:p>
        </p:txBody>
      </p:sp>
      <p:sp>
        <p:nvSpPr>
          <p:cNvPr id="110" name="Google Shape;110;p18"/>
          <p:cNvSpPr txBox="1"/>
          <p:nvPr>
            <p:ph idx="1" type="subTitle"/>
          </p:nvPr>
        </p:nvSpPr>
        <p:spPr>
          <a:xfrm>
            <a:off x="392850" y="1298025"/>
            <a:ext cx="1598400" cy="42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/>
              <a:t>THANK YOU!</a:t>
            </a:r>
            <a:endParaRPr sz="1800"/>
          </a:p>
        </p:txBody>
      </p:sp>
      <p:sp>
        <p:nvSpPr>
          <p:cNvPr id="111" name="Google Shape;111;p18"/>
          <p:cNvSpPr txBox="1"/>
          <p:nvPr/>
        </p:nvSpPr>
        <p:spPr>
          <a:xfrm>
            <a:off x="5024975" y="4416250"/>
            <a:ext cx="3807300" cy="36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</a:rPr>
              <a:t>Contact me: </a:t>
            </a:r>
            <a:r>
              <a:rPr lang="en-GB">
                <a:solidFill>
                  <a:srgbClr val="FFFFFF"/>
                </a:solidFill>
              </a:rPr>
              <a:t>carmen.clemente@ifglobal.org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Paradigm">
  <a:themeElements>
    <a:clrScheme name="Paradigm">
      <a:dk1>
        <a:srgbClr val="31394D"/>
      </a:dk1>
      <a:lt1>
        <a:srgbClr val="FFFFFF"/>
      </a:lt1>
      <a:dk2>
        <a:srgbClr val="666666"/>
      </a:dk2>
      <a:lt2>
        <a:srgbClr val="626B73"/>
      </a:lt2>
      <a:accent1>
        <a:srgbClr val="002F4A"/>
      </a:accent1>
      <a:accent2>
        <a:srgbClr val="D9C4B1"/>
      </a:accent2>
      <a:accent3>
        <a:srgbClr val="EDE3DA"/>
      </a:accent3>
      <a:accent4>
        <a:srgbClr val="B85741"/>
      </a:accent4>
      <a:accent5>
        <a:srgbClr val="009384"/>
      </a:accent5>
      <a:accent6>
        <a:srgbClr val="D0F6FF"/>
      </a:accent6>
      <a:hlink>
        <a:srgbClr val="009384"/>
      </a:hlink>
      <a:folHlink>
        <a:srgbClr val="00938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