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cefb2ee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cefb2ee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7cefb2ee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7cefb2ee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cefb2ee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cefb2ee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7cefb2ee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7cefb2ee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cefb2ee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cefb2ee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edf-feph.org/sites/default/files/edf_manifesto_on_the_european_elections_2019_-_final.pdf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www.europeforpatients.eu/" TargetMode="External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thistimeimvoting.eu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5rFYtozRviA&amp;t=" TargetMode="External"/><Relationship Id="rId4" Type="http://schemas.openxmlformats.org/officeDocument/2006/relationships/hyperlink" Target="https://www.youtube.com/watch?v=5rFYtozRviA&amp;t=" TargetMode="External"/><Relationship Id="rId5" Type="http://schemas.openxmlformats.org/officeDocument/2006/relationships/hyperlink" Target="http://www.europarl.europa.eu/pdfs/news/public/contact/ep-presscontact-en.pdf" TargetMode="External"/><Relationship Id="rId6" Type="http://schemas.openxmlformats.org/officeDocument/2006/relationships/hyperlink" Target="https://www.thistimeimvoting.eu/" TargetMode="External"/><Relationship Id="rId7" Type="http://schemas.openxmlformats.org/officeDocument/2006/relationships/hyperlink" Target="http://www.europarl.europa.eu/portal/e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900" cy="12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/>
              <a:t>European Parliament elections 2019: action plan</a:t>
            </a:r>
            <a:endParaRPr b="1" sz="340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323" y="4097902"/>
            <a:ext cx="2518198" cy="7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Timeline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0775"/>
            <a:ext cx="4907374" cy="34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550" y="1270775"/>
            <a:ext cx="4362451" cy="29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3427000" y="1157875"/>
            <a:ext cx="1623000" cy="1554300"/>
          </a:xfrm>
          <a:prstGeom prst="ellipse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7627950" y="2393800"/>
            <a:ext cx="1666500" cy="1666500"/>
          </a:xfrm>
          <a:prstGeom prst="ellipse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-6150" y="1124625"/>
            <a:ext cx="9144000" cy="366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2700350" y="1988125"/>
            <a:ext cx="37257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VOTING</a:t>
            </a:r>
            <a: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23-26 May 2019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4600" y="2684600"/>
            <a:ext cx="3277200" cy="183478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Manifestos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25850"/>
            <a:ext cx="3999899" cy="140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400" y="1353300"/>
            <a:ext cx="2259625" cy="25158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6538525" y="3541050"/>
            <a:ext cx="2293800" cy="9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00"/>
              <a:buAutoNum type="arabicPeriod"/>
            </a:pPr>
            <a:r>
              <a:rPr lang="en-GB" sz="1000">
                <a:solidFill>
                  <a:srgbClr val="444444"/>
                </a:solidFill>
              </a:rPr>
              <a:t>Accessing the healthcare we need with no discrimination</a:t>
            </a:r>
            <a:endParaRPr sz="1000">
              <a:solidFill>
                <a:srgbClr val="444444"/>
              </a:solidFill>
            </a:endParaRPr>
          </a:p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00"/>
              <a:buAutoNum type="arabicPeriod"/>
            </a:pPr>
            <a:r>
              <a:rPr lang="en-GB" sz="1000">
                <a:solidFill>
                  <a:srgbClr val="444444"/>
                </a:solidFill>
              </a:rPr>
              <a:t>Being empowered</a:t>
            </a:r>
            <a:endParaRPr sz="1000">
              <a:solidFill>
                <a:srgbClr val="444444"/>
              </a:solidFill>
            </a:endParaRPr>
          </a:p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00"/>
              <a:buAutoNum type="arabicPeriod"/>
            </a:pPr>
            <a:r>
              <a:rPr lang="en-GB" sz="1000">
                <a:solidFill>
                  <a:srgbClr val="444444"/>
                </a:solidFill>
              </a:rPr>
              <a:t>Driving the development of digital health</a:t>
            </a:r>
            <a:endParaRPr sz="1000">
              <a:solidFill>
                <a:srgbClr val="444444"/>
              </a:solidFill>
            </a:endParaRPr>
          </a:p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00"/>
              <a:buAutoNum type="arabicPeriod"/>
            </a:pPr>
            <a:r>
              <a:rPr lang="en-GB" sz="1000">
                <a:solidFill>
                  <a:srgbClr val="444444"/>
                </a:solidFill>
              </a:rPr>
              <a:t>Being a partner in driving better research</a:t>
            </a:r>
            <a:endParaRPr sz="1000">
              <a:solidFill>
                <a:srgbClr val="444444"/>
              </a:solidFill>
            </a:endParaRPr>
          </a:p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00"/>
              <a:buAutoNum type="arabicPeriod"/>
            </a:pPr>
            <a:r>
              <a:rPr lang="en-GB" sz="1000">
                <a:solidFill>
                  <a:srgbClr val="444444"/>
                </a:solidFill>
              </a:rPr>
              <a:t>Helping make better health policy</a:t>
            </a:r>
            <a:endParaRPr sz="1000">
              <a:solidFill>
                <a:srgbClr val="444444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092025" y="2571750"/>
            <a:ext cx="16227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/>
              <a:t>#europeforpatients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287225" y="3030500"/>
            <a:ext cx="40575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AutoNum type="arabicPeriod"/>
            </a:pPr>
            <a:r>
              <a:rPr lang="en-GB" sz="1000">
                <a:solidFill>
                  <a:srgbClr val="434343"/>
                </a:solidFill>
              </a:rPr>
              <a:t>Fully accessible and inclusive European Elections </a:t>
            </a:r>
            <a:endParaRPr sz="1000">
              <a:solidFill>
                <a:srgbClr val="43434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AutoNum type="arabicPeriod"/>
            </a:pPr>
            <a:r>
              <a:rPr lang="en-GB" sz="1000">
                <a:solidFill>
                  <a:srgbClr val="434343"/>
                </a:solidFill>
              </a:rPr>
              <a:t>A comprehensive European Disability Strategy 2020-2030 </a:t>
            </a:r>
            <a:endParaRPr sz="1000">
              <a:solidFill>
                <a:srgbClr val="43434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AutoNum type="arabicPeriod"/>
            </a:pPr>
            <a:r>
              <a:rPr lang="en-GB" sz="1000">
                <a:solidFill>
                  <a:srgbClr val="434343"/>
                </a:solidFill>
              </a:rPr>
              <a:t>EU funding to secure equal opportunities and non-discrimination </a:t>
            </a:r>
            <a:endParaRPr sz="1000">
              <a:solidFill>
                <a:srgbClr val="43434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AutoNum type="arabicPeriod"/>
            </a:pPr>
            <a:r>
              <a:rPr lang="en-GB" sz="1000">
                <a:solidFill>
                  <a:srgbClr val="434343"/>
                </a:solidFill>
              </a:rPr>
              <a:t>An EU Pillar of Social Rights which improves the living conditions of persons with disabilities and their families </a:t>
            </a:r>
            <a:endParaRPr sz="1000">
              <a:solidFill>
                <a:srgbClr val="43434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AutoNum type="arabicPeriod"/>
            </a:pPr>
            <a:r>
              <a:rPr lang="en-GB" sz="1000">
                <a:solidFill>
                  <a:srgbClr val="434343"/>
                </a:solidFill>
              </a:rPr>
              <a:t>An accessible Europe: European Accessibility Act, accessible formats for print disabled persons, passengers’ rights…</a:t>
            </a:r>
            <a:endParaRPr sz="1000">
              <a:solidFill>
                <a:srgbClr val="434343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AutoNum type="arabicPeriod"/>
            </a:pPr>
            <a:r>
              <a:rPr lang="en-GB" sz="1000">
                <a:solidFill>
                  <a:srgbClr val="434343"/>
                </a:solidFill>
              </a:rPr>
              <a:t>A Europe of Human Rights: gender equality, women and girls with disabilities...</a:t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Action for IF members: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311700" y="1505700"/>
            <a:ext cx="39999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Print and share infographic</a:t>
            </a:r>
            <a:endParaRPr/>
          </a:p>
        </p:txBody>
      </p:sp>
      <p:sp>
        <p:nvSpPr>
          <p:cNvPr id="96" name="Google Shape;96;p16"/>
          <p:cNvSpPr txBox="1"/>
          <p:nvPr>
            <p:ph idx="2" type="body"/>
          </p:nvPr>
        </p:nvSpPr>
        <p:spPr>
          <a:xfrm>
            <a:off x="4311600" y="1450175"/>
            <a:ext cx="39999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2. Article 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/>
              <a:t>STEPS: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Read manifestos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Choose your priority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Write an article in your own language (translation in EN would be appreciated for a wider impact)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Contact other organisations, make a </a:t>
            </a:r>
            <a:r>
              <a:rPr lang="en-GB" sz="1100"/>
              <a:t>coalition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-GB" sz="1100"/>
              <a:t>KEY</a:t>
            </a:r>
            <a:r>
              <a:rPr lang="en-GB" sz="1100"/>
              <a:t>: Contact any politician in your country (local, regional, </a:t>
            </a:r>
            <a:r>
              <a:rPr lang="en-GB" sz="1100"/>
              <a:t>national level</a:t>
            </a:r>
            <a:r>
              <a:rPr lang="en-GB" sz="1100"/>
              <a:t>) and share the article with him/her and the party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Share with your members: article, poster and encourage them TO VOTE!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February/March 2019: contact parties at national level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 sz="1100"/>
              <a:t>23-26 May: go voting!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100"/>
              <a:t>Visit </a:t>
            </a:r>
            <a:r>
              <a:rPr b="1" lang="en-GB" sz="1100" u="sng">
                <a:solidFill>
                  <a:schemeClr val="accent5"/>
                </a:solidFill>
                <a:hlinkClick r:id="rId3"/>
              </a:rPr>
              <a:t>thistimeimvoting.eu</a:t>
            </a:r>
            <a:endParaRPr b="1"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6362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links/dates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LINKS: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EPF webinar ‘</a:t>
            </a:r>
            <a:r>
              <a:rPr lang="en-GB" sz="12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EU Affairs, EU Institutions and EU legislative process’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-GB" sz="1200" u="sng">
                <a:solidFill>
                  <a:schemeClr val="hlink"/>
                </a:solidFill>
                <a:hlinkClick r:id="rId5"/>
              </a:rPr>
              <a:t>Press service contact list</a:t>
            </a:r>
            <a:endParaRPr sz="1200">
              <a:solidFill>
                <a:srgbClr val="434343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-GB" sz="1200" u="sng">
                <a:solidFill>
                  <a:schemeClr val="hlink"/>
                </a:solidFill>
                <a:hlinkClick r:id="rId6"/>
              </a:rPr>
              <a:t>Thistimeimvoting.eu</a:t>
            </a:r>
            <a:endParaRPr sz="1200">
              <a:solidFill>
                <a:srgbClr val="434343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-GB" sz="1200" u="sng">
                <a:solidFill>
                  <a:schemeClr val="hlink"/>
                </a:solidFill>
                <a:hlinkClick r:id="rId7"/>
              </a:rPr>
              <a:t>European Parliament website 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DATES: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</a:pPr>
            <a:r>
              <a:rPr lang="en-GB" sz="1100">
                <a:solidFill>
                  <a:srgbClr val="434343"/>
                </a:solidFill>
                <a:highlight>
                  <a:srgbClr val="FCFCFC"/>
                </a:highlight>
              </a:rPr>
              <a:t>European Day of Persons with Disabilities conference: 3-4 December 2018</a:t>
            </a:r>
            <a:endParaRPr sz="1100">
              <a:solidFill>
                <a:srgbClr val="434343"/>
              </a:solidFill>
              <a:highlight>
                <a:srgbClr val="FCFCFC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en-GB" sz="1100">
                <a:solidFill>
                  <a:srgbClr val="434343"/>
                </a:solidFill>
                <a:highlight>
                  <a:srgbClr val="FCFCFC"/>
                </a:highlight>
              </a:rPr>
              <a:t>Rare Disease Day: 28 February 2019</a:t>
            </a:r>
            <a:endParaRPr sz="1100">
              <a:solidFill>
                <a:srgbClr val="434343"/>
              </a:solidFill>
              <a:highlight>
                <a:srgbClr val="FCFCFC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en-GB" sz="1100">
                <a:solidFill>
                  <a:srgbClr val="434343"/>
                </a:solidFill>
                <a:highlight>
                  <a:srgbClr val="FCFCFC"/>
                </a:highlight>
              </a:rPr>
              <a:t>UN Zero Discrimination Day: 1 March 2019</a:t>
            </a:r>
            <a:endParaRPr sz="1100">
              <a:solidFill>
                <a:srgbClr val="434343"/>
              </a:solidFill>
              <a:highlight>
                <a:srgbClr val="FCFCFC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en-GB" sz="1100">
                <a:solidFill>
                  <a:srgbClr val="434343"/>
                </a:solidFill>
                <a:highlight>
                  <a:srgbClr val="FCFCFC"/>
                </a:highlight>
              </a:rPr>
              <a:t>World Birth Defects Day: 3 March 2019</a:t>
            </a:r>
            <a:endParaRPr sz="1100">
              <a:solidFill>
                <a:srgbClr val="434343"/>
              </a:solidFill>
              <a:highlight>
                <a:srgbClr val="FCFCFC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en-GB" sz="1100">
                <a:solidFill>
                  <a:srgbClr val="434343"/>
                </a:solidFill>
                <a:highlight>
                  <a:srgbClr val="FCFCFC"/>
                </a:highlight>
              </a:rPr>
              <a:t>UN International Women’s Day: 8 March 2019</a:t>
            </a:r>
            <a:endParaRPr sz="1100">
              <a:solidFill>
                <a:srgbClr val="434343"/>
              </a:solidFill>
              <a:highlight>
                <a:srgbClr val="FCFCFC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en-GB" sz="1100">
                <a:solidFill>
                  <a:srgbClr val="434343"/>
                </a:solidFill>
                <a:highlight>
                  <a:srgbClr val="FCFCFC"/>
                </a:highlight>
              </a:rPr>
              <a:t>World Health Day: 7 April 2019</a:t>
            </a:r>
            <a:endParaRPr sz="1100">
              <a:solidFill>
                <a:srgbClr val="434343"/>
              </a:solidFill>
              <a:highlight>
                <a:srgbClr val="FCFCFC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en-GB" sz="1100">
                <a:solidFill>
                  <a:srgbClr val="434343"/>
                </a:solidFill>
                <a:highlight>
                  <a:srgbClr val="FCFCFC"/>
                </a:highlight>
              </a:rPr>
              <a:t>National/Regional days</a:t>
            </a:r>
            <a:endParaRPr sz="1100">
              <a:solidFill>
                <a:srgbClr val="434343"/>
              </a:solidFill>
              <a:highlight>
                <a:srgbClr val="FCFCFC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informed, go voting</a:t>
            </a:r>
            <a:endParaRPr/>
          </a:p>
        </p:txBody>
      </p:sp>
      <p:sp>
        <p:nvSpPr>
          <p:cNvPr id="110" name="Google Shape;110;p18"/>
          <p:cNvSpPr txBox="1"/>
          <p:nvPr>
            <p:ph idx="1" type="subTitle"/>
          </p:nvPr>
        </p:nvSpPr>
        <p:spPr>
          <a:xfrm>
            <a:off x="392850" y="1298025"/>
            <a:ext cx="1598400" cy="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THANK YOU!</a:t>
            </a:r>
            <a:endParaRPr sz="1800"/>
          </a:p>
        </p:txBody>
      </p:sp>
      <p:sp>
        <p:nvSpPr>
          <p:cNvPr id="111" name="Google Shape;111;p18"/>
          <p:cNvSpPr txBox="1"/>
          <p:nvPr/>
        </p:nvSpPr>
        <p:spPr>
          <a:xfrm>
            <a:off x="5024975" y="4416250"/>
            <a:ext cx="3807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Contact me: </a:t>
            </a:r>
            <a:r>
              <a:rPr lang="en-GB">
                <a:solidFill>
                  <a:srgbClr val="FFFFFF"/>
                </a:solidFill>
              </a:rPr>
              <a:t>carmen.clemente@ifglobal.org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