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9" r:id="rId3"/>
    <p:sldId id="260" r:id="rId4"/>
    <p:sldId id="261" r:id="rId5"/>
    <p:sldId id="263" r:id="rId6"/>
    <p:sldId id="267" r:id="rId7"/>
    <p:sldId id="268" r:id="rId8"/>
    <p:sldId id="269" r:id="rId9"/>
    <p:sldId id="262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1" autoAdjust="0"/>
    <p:restoredTop sz="85696" autoAdjust="0"/>
  </p:normalViewPr>
  <p:slideViewPr>
    <p:cSldViewPr snapToGrid="0">
      <p:cViewPr varScale="1">
        <p:scale>
          <a:sx n="62" d="100"/>
          <a:sy n="62" d="100"/>
        </p:scale>
        <p:origin x="1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E6421E-CE2B-4FD6-96C0-D1BBC6BB1B7D}" type="doc">
      <dgm:prSet loTypeId="urn:microsoft.com/office/officeart/2005/8/layout/hierarchy1" loCatId="hierarchy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BCFC1073-7CBF-406E-A8A8-6C3DE98D1A5A}">
      <dgm:prSet/>
      <dgm:spPr/>
      <dgm:t>
        <a:bodyPr/>
        <a:lstStyle/>
        <a:p>
          <a:r>
            <a:rPr lang="en-IE" dirty="0"/>
            <a:t>undertaken by the Special Needs Assistant (SNAs) in schools</a:t>
          </a:r>
          <a:endParaRPr lang="en-US" dirty="0"/>
        </a:p>
      </dgm:t>
    </dgm:pt>
    <dgm:pt modelId="{E2D66635-5C82-4EBB-9520-9A2D0D0B6552}" type="parTrans" cxnId="{52BD2C6A-E6A0-439E-964F-9A82A2F338BF}">
      <dgm:prSet/>
      <dgm:spPr/>
      <dgm:t>
        <a:bodyPr/>
        <a:lstStyle/>
        <a:p>
          <a:endParaRPr lang="en-US"/>
        </a:p>
      </dgm:t>
    </dgm:pt>
    <dgm:pt modelId="{E28414F3-FE4D-40FC-AA9E-FAFB2C30E0B9}" type="sibTrans" cxnId="{52BD2C6A-E6A0-439E-964F-9A82A2F338BF}">
      <dgm:prSet/>
      <dgm:spPr/>
      <dgm:t>
        <a:bodyPr/>
        <a:lstStyle/>
        <a:p>
          <a:endParaRPr lang="en-US"/>
        </a:p>
      </dgm:t>
    </dgm:pt>
    <dgm:pt modelId="{1274A20A-AEF5-4F38-AF4B-90698CD0DC67}">
      <dgm:prSet/>
      <dgm:spPr/>
      <dgm:t>
        <a:bodyPr/>
        <a:lstStyle/>
        <a:p>
          <a:r>
            <a:rPr lang="en-IE"/>
            <a:t>Parents trained by the hospital </a:t>
          </a:r>
          <a:endParaRPr lang="en-US"/>
        </a:p>
      </dgm:t>
    </dgm:pt>
    <dgm:pt modelId="{406AAD14-3039-4EA0-B833-D08B27F14AA9}" type="parTrans" cxnId="{97299890-B0FB-416E-8079-D8AB44654D53}">
      <dgm:prSet/>
      <dgm:spPr/>
      <dgm:t>
        <a:bodyPr/>
        <a:lstStyle/>
        <a:p>
          <a:endParaRPr lang="en-US"/>
        </a:p>
      </dgm:t>
    </dgm:pt>
    <dgm:pt modelId="{6C2EC07D-9B63-4C8D-AEAD-82B974D4018A}" type="sibTrans" cxnId="{97299890-B0FB-416E-8079-D8AB44654D53}">
      <dgm:prSet/>
      <dgm:spPr/>
      <dgm:t>
        <a:bodyPr/>
        <a:lstStyle/>
        <a:p>
          <a:endParaRPr lang="en-US"/>
        </a:p>
      </dgm:t>
    </dgm:pt>
    <dgm:pt modelId="{51B64CE3-F38E-4FF2-9F7E-E636EE6ABEB3}">
      <dgm:prSet/>
      <dgm:spPr/>
      <dgm:t>
        <a:bodyPr/>
        <a:lstStyle/>
        <a:p>
          <a:r>
            <a:rPr lang="en-IE"/>
            <a:t>Parents train the SNAs</a:t>
          </a:r>
          <a:endParaRPr lang="en-US"/>
        </a:p>
      </dgm:t>
    </dgm:pt>
    <dgm:pt modelId="{B18D2592-2EB8-4D2F-B2F2-0D0799C8686C}" type="parTrans" cxnId="{20890101-ACE5-488E-ADF9-0F9B03BAB318}">
      <dgm:prSet/>
      <dgm:spPr/>
      <dgm:t>
        <a:bodyPr/>
        <a:lstStyle/>
        <a:p>
          <a:endParaRPr lang="en-US"/>
        </a:p>
      </dgm:t>
    </dgm:pt>
    <dgm:pt modelId="{D0FB6FBD-D598-4B4B-8D36-76997B85BBAE}" type="sibTrans" cxnId="{20890101-ACE5-488E-ADF9-0F9B03BAB318}">
      <dgm:prSet/>
      <dgm:spPr/>
      <dgm:t>
        <a:bodyPr/>
        <a:lstStyle/>
        <a:p>
          <a:endParaRPr lang="en-US"/>
        </a:p>
      </dgm:t>
    </dgm:pt>
    <dgm:pt modelId="{047BA806-B96F-422C-9083-D1DFB4C2C62F}">
      <dgm:prSet/>
      <dgm:spPr/>
      <dgm:t>
        <a:bodyPr/>
        <a:lstStyle/>
        <a:p>
          <a:r>
            <a:rPr lang="en-IE"/>
            <a:t>Hospitals/SBHI provide additional information</a:t>
          </a:r>
          <a:endParaRPr lang="en-US"/>
        </a:p>
      </dgm:t>
    </dgm:pt>
    <dgm:pt modelId="{21BE9FC6-9179-4AF7-8418-DDAFAFB29EC7}" type="parTrans" cxnId="{3FED9613-6210-408D-A90A-36824932AC66}">
      <dgm:prSet/>
      <dgm:spPr/>
      <dgm:t>
        <a:bodyPr/>
        <a:lstStyle/>
        <a:p>
          <a:endParaRPr lang="en-US"/>
        </a:p>
      </dgm:t>
    </dgm:pt>
    <dgm:pt modelId="{526022D9-FD88-4093-8338-9EB26E161642}" type="sibTrans" cxnId="{3FED9613-6210-408D-A90A-36824932AC66}">
      <dgm:prSet/>
      <dgm:spPr/>
      <dgm:t>
        <a:bodyPr/>
        <a:lstStyle/>
        <a:p>
          <a:endParaRPr lang="en-US"/>
        </a:p>
      </dgm:t>
    </dgm:pt>
    <dgm:pt modelId="{11B8A7B6-625D-477A-B941-07BB59E68701}" type="pres">
      <dgm:prSet presAssocID="{E5E6421E-CE2B-4FD6-96C0-D1BBC6BB1B7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949529D-2E49-4961-B111-D70F3B7C01AC}" type="pres">
      <dgm:prSet presAssocID="{BCFC1073-7CBF-406E-A8A8-6C3DE98D1A5A}" presName="hierRoot1" presStyleCnt="0"/>
      <dgm:spPr/>
    </dgm:pt>
    <dgm:pt modelId="{39C18B30-8251-49B7-818A-A248F01CB777}" type="pres">
      <dgm:prSet presAssocID="{BCFC1073-7CBF-406E-A8A8-6C3DE98D1A5A}" presName="composite" presStyleCnt="0"/>
      <dgm:spPr/>
    </dgm:pt>
    <dgm:pt modelId="{E784437C-F11F-47E0-AA58-12187550BE29}" type="pres">
      <dgm:prSet presAssocID="{BCFC1073-7CBF-406E-A8A8-6C3DE98D1A5A}" presName="background" presStyleLbl="node0" presStyleIdx="0" presStyleCnt="4"/>
      <dgm:spPr/>
    </dgm:pt>
    <dgm:pt modelId="{3E7A45E2-5A1E-4AC6-AAAA-0CEC0590CF60}" type="pres">
      <dgm:prSet presAssocID="{BCFC1073-7CBF-406E-A8A8-6C3DE98D1A5A}" presName="text" presStyleLbl="fgAcc0" presStyleIdx="0" presStyleCnt="4">
        <dgm:presLayoutVars>
          <dgm:chPref val="3"/>
        </dgm:presLayoutVars>
      </dgm:prSet>
      <dgm:spPr/>
    </dgm:pt>
    <dgm:pt modelId="{0EABA97A-45DC-46C6-980E-75A025D02DA4}" type="pres">
      <dgm:prSet presAssocID="{BCFC1073-7CBF-406E-A8A8-6C3DE98D1A5A}" presName="hierChild2" presStyleCnt="0"/>
      <dgm:spPr/>
    </dgm:pt>
    <dgm:pt modelId="{902E7E37-D220-4E1E-B054-4D57B74B2356}" type="pres">
      <dgm:prSet presAssocID="{1274A20A-AEF5-4F38-AF4B-90698CD0DC67}" presName="hierRoot1" presStyleCnt="0"/>
      <dgm:spPr/>
    </dgm:pt>
    <dgm:pt modelId="{0DAD86ED-D2A8-498A-97C8-8D915202EFE2}" type="pres">
      <dgm:prSet presAssocID="{1274A20A-AEF5-4F38-AF4B-90698CD0DC67}" presName="composite" presStyleCnt="0"/>
      <dgm:spPr/>
    </dgm:pt>
    <dgm:pt modelId="{25B478C1-AA48-4B13-892A-B1C9957E7305}" type="pres">
      <dgm:prSet presAssocID="{1274A20A-AEF5-4F38-AF4B-90698CD0DC67}" presName="background" presStyleLbl="node0" presStyleIdx="1" presStyleCnt="4"/>
      <dgm:spPr/>
    </dgm:pt>
    <dgm:pt modelId="{E9B580F8-75AD-42F3-9917-06CFFA68C251}" type="pres">
      <dgm:prSet presAssocID="{1274A20A-AEF5-4F38-AF4B-90698CD0DC67}" presName="text" presStyleLbl="fgAcc0" presStyleIdx="1" presStyleCnt="4">
        <dgm:presLayoutVars>
          <dgm:chPref val="3"/>
        </dgm:presLayoutVars>
      </dgm:prSet>
      <dgm:spPr/>
    </dgm:pt>
    <dgm:pt modelId="{3B5467DC-CF44-45AC-BB32-8510BCE282C1}" type="pres">
      <dgm:prSet presAssocID="{1274A20A-AEF5-4F38-AF4B-90698CD0DC67}" presName="hierChild2" presStyleCnt="0"/>
      <dgm:spPr/>
    </dgm:pt>
    <dgm:pt modelId="{A41F4459-F632-438C-8D81-AD654D8E05FC}" type="pres">
      <dgm:prSet presAssocID="{51B64CE3-F38E-4FF2-9F7E-E636EE6ABEB3}" presName="hierRoot1" presStyleCnt="0"/>
      <dgm:spPr/>
    </dgm:pt>
    <dgm:pt modelId="{534B6C0D-EEE4-4F8C-A429-84BEDDE17F84}" type="pres">
      <dgm:prSet presAssocID="{51B64CE3-F38E-4FF2-9F7E-E636EE6ABEB3}" presName="composite" presStyleCnt="0"/>
      <dgm:spPr/>
    </dgm:pt>
    <dgm:pt modelId="{BA2748B0-471C-49AD-BCF7-5CA36C2DE874}" type="pres">
      <dgm:prSet presAssocID="{51B64CE3-F38E-4FF2-9F7E-E636EE6ABEB3}" presName="background" presStyleLbl="node0" presStyleIdx="2" presStyleCnt="4"/>
      <dgm:spPr/>
    </dgm:pt>
    <dgm:pt modelId="{EC1D5CA8-2501-4CC1-82FD-080C77603D6A}" type="pres">
      <dgm:prSet presAssocID="{51B64CE3-F38E-4FF2-9F7E-E636EE6ABEB3}" presName="text" presStyleLbl="fgAcc0" presStyleIdx="2" presStyleCnt="4">
        <dgm:presLayoutVars>
          <dgm:chPref val="3"/>
        </dgm:presLayoutVars>
      </dgm:prSet>
      <dgm:spPr/>
    </dgm:pt>
    <dgm:pt modelId="{58E2C1CB-38C7-4FB3-A984-3CB9370020B7}" type="pres">
      <dgm:prSet presAssocID="{51B64CE3-F38E-4FF2-9F7E-E636EE6ABEB3}" presName="hierChild2" presStyleCnt="0"/>
      <dgm:spPr/>
    </dgm:pt>
    <dgm:pt modelId="{82113098-E029-40C1-99DB-AA1C57563E3D}" type="pres">
      <dgm:prSet presAssocID="{047BA806-B96F-422C-9083-D1DFB4C2C62F}" presName="hierRoot1" presStyleCnt="0"/>
      <dgm:spPr/>
    </dgm:pt>
    <dgm:pt modelId="{03697C6B-03D8-483B-8B7A-0E467D16E598}" type="pres">
      <dgm:prSet presAssocID="{047BA806-B96F-422C-9083-D1DFB4C2C62F}" presName="composite" presStyleCnt="0"/>
      <dgm:spPr/>
    </dgm:pt>
    <dgm:pt modelId="{5DEA5BFD-8E8D-4531-9A8B-62174154ADDB}" type="pres">
      <dgm:prSet presAssocID="{047BA806-B96F-422C-9083-D1DFB4C2C62F}" presName="background" presStyleLbl="node0" presStyleIdx="3" presStyleCnt="4"/>
      <dgm:spPr/>
    </dgm:pt>
    <dgm:pt modelId="{A6F838E5-2EB2-44FD-BAE8-1D76B67F516B}" type="pres">
      <dgm:prSet presAssocID="{047BA806-B96F-422C-9083-D1DFB4C2C62F}" presName="text" presStyleLbl="fgAcc0" presStyleIdx="3" presStyleCnt="4">
        <dgm:presLayoutVars>
          <dgm:chPref val="3"/>
        </dgm:presLayoutVars>
      </dgm:prSet>
      <dgm:spPr/>
    </dgm:pt>
    <dgm:pt modelId="{337A415A-C07C-43EF-A90E-FF33EDFE1D12}" type="pres">
      <dgm:prSet presAssocID="{047BA806-B96F-422C-9083-D1DFB4C2C62F}" presName="hierChild2" presStyleCnt="0"/>
      <dgm:spPr/>
    </dgm:pt>
  </dgm:ptLst>
  <dgm:cxnLst>
    <dgm:cxn modelId="{20890101-ACE5-488E-ADF9-0F9B03BAB318}" srcId="{E5E6421E-CE2B-4FD6-96C0-D1BBC6BB1B7D}" destId="{51B64CE3-F38E-4FF2-9F7E-E636EE6ABEB3}" srcOrd="2" destOrd="0" parTransId="{B18D2592-2EB8-4D2F-B2F2-0D0799C8686C}" sibTransId="{D0FB6FBD-D598-4B4B-8D36-76997B85BBAE}"/>
    <dgm:cxn modelId="{3FED9613-6210-408D-A90A-36824932AC66}" srcId="{E5E6421E-CE2B-4FD6-96C0-D1BBC6BB1B7D}" destId="{047BA806-B96F-422C-9083-D1DFB4C2C62F}" srcOrd="3" destOrd="0" parTransId="{21BE9FC6-9179-4AF7-8418-DDAFAFB29EC7}" sibTransId="{526022D9-FD88-4093-8338-9EB26E161642}"/>
    <dgm:cxn modelId="{6133903C-90AE-4D48-9CB2-DAF6354E0F4F}" type="presOf" srcId="{E5E6421E-CE2B-4FD6-96C0-D1BBC6BB1B7D}" destId="{11B8A7B6-625D-477A-B941-07BB59E68701}" srcOrd="0" destOrd="0" presId="urn:microsoft.com/office/officeart/2005/8/layout/hierarchy1"/>
    <dgm:cxn modelId="{52BD2C6A-E6A0-439E-964F-9A82A2F338BF}" srcId="{E5E6421E-CE2B-4FD6-96C0-D1BBC6BB1B7D}" destId="{BCFC1073-7CBF-406E-A8A8-6C3DE98D1A5A}" srcOrd="0" destOrd="0" parTransId="{E2D66635-5C82-4EBB-9520-9A2D0D0B6552}" sibTransId="{E28414F3-FE4D-40FC-AA9E-FAFB2C30E0B9}"/>
    <dgm:cxn modelId="{3E477E59-DF50-42B9-89DD-0ADD1C687F97}" type="presOf" srcId="{1274A20A-AEF5-4F38-AF4B-90698CD0DC67}" destId="{E9B580F8-75AD-42F3-9917-06CFFA68C251}" srcOrd="0" destOrd="0" presId="urn:microsoft.com/office/officeart/2005/8/layout/hierarchy1"/>
    <dgm:cxn modelId="{97299890-B0FB-416E-8079-D8AB44654D53}" srcId="{E5E6421E-CE2B-4FD6-96C0-D1BBC6BB1B7D}" destId="{1274A20A-AEF5-4F38-AF4B-90698CD0DC67}" srcOrd="1" destOrd="0" parTransId="{406AAD14-3039-4EA0-B833-D08B27F14AA9}" sibTransId="{6C2EC07D-9B63-4C8D-AEAD-82B974D4018A}"/>
    <dgm:cxn modelId="{554963A2-3AA9-4AD0-819F-1A49A10E8756}" type="presOf" srcId="{51B64CE3-F38E-4FF2-9F7E-E636EE6ABEB3}" destId="{EC1D5CA8-2501-4CC1-82FD-080C77603D6A}" srcOrd="0" destOrd="0" presId="urn:microsoft.com/office/officeart/2005/8/layout/hierarchy1"/>
    <dgm:cxn modelId="{6DC890D2-8983-41B0-838B-2844F8AFDF79}" type="presOf" srcId="{047BA806-B96F-422C-9083-D1DFB4C2C62F}" destId="{A6F838E5-2EB2-44FD-BAE8-1D76B67F516B}" srcOrd="0" destOrd="0" presId="urn:microsoft.com/office/officeart/2005/8/layout/hierarchy1"/>
    <dgm:cxn modelId="{FDC3CCEE-23B1-4791-9B79-BD27BB3F48FB}" type="presOf" srcId="{BCFC1073-7CBF-406E-A8A8-6C3DE98D1A5A}" destId="{3E7A45E2-5A1E-4AC6-AAAA-0CEC0590CF60}" srcOrd="0" destOrd="0" presId="urn:microsoft.com/office/officeart/2005/8/layout/hierarchy1"/>
    <dgm:cxn modelId="{446895C8-72CB-4999-AD0A-8B60DA1C85E8}" type="presParOf" srcId="{11B8A7B6-625D-477A-B941-07BB59E68701}" destId="{7949529D-2E49-4961-B111-D70F3B7C01AC}" srcOrd="0" destOrd="0" presId="urn:microsoft.com/office/officeart/2005/8/layout/hierarchy1"/>
    <dgm:cxn modelId="{80AACC7A-C7E8-4885-AD28-3AFA549BBBA3}" type="presParOf" srcId="{7949529D-2E49-4961-B111-D70F3B7C01AC}" destId="{39C18B30-8251-49B7-818A-A248F01CB777}" srcOrd="0" destOrd="0" presId="urn:microsoft.com/office/officeart/2005/8/layout/hierarchy1"/>
    <dgm:cxn modelId="{C34EBD44-45D2-4B4F-AE4E-1BA9DB27D607}" type="presParOf" srcId="{39C18B30-8251-49B7-818A-A248F01CB777}" destId="{E784437C-F11F-47E0-AA58-12187550BE29}" srcOrd="0" destOrd="0" presId="urn:microsoft.com/office/officeart/2005/8/layout/hierarchy1"/>
    <dgm:cxn modelId="{25D28C18-8FD1-4315-9AE6-B42A47A3B051}" type="presParOf" srcId="{39C18B30-8251-49B7-818A-A248F01CB777}" destId="{3E7A45E2-5A1E-4AC6-AAAA-0CEC0590CF60}" srcOrd="1" destOrd="0" presId="urn:microsoft.com/office/officeart/2005/8/layout/hierarchy1"/>
    <dgm:cxn modelId="{4969EE22-8883-47FF-8F15-793E8FCB4702}" type="presParOf" srcId="{7949529D-2E49-4961-B111-D70F3B7C01AC}" destId="{0EABA97A-45DC-46C6-980E-75A025D02DA4}" srcOrd="1" destOrd="0" presId="urn:microsoft.com/office/officeart/2005/8/layout/hierarchy1"/>
    <dgm:cxn modelId="{BDE35167-5434-400A-A7C0-AB276C4E1D69}" type="presParOf" srcId="{11B8A7B6-625D-477A-B941-07BB59E68701}" destId="{902E7E37-D220-4E1E-B054-4D57B74B2356}" srcOrd="1" destOrd="0" presId="urn:microsoft.com/office/officeart/2005/8/layout/hierarchy1"/>
    <dgm:cxn modelId="{DBE05CC2-B0F5-4237-AAB0-EA53BD186CA1}" type="presParOf" srcId="{902E7E37-D220-4E1E-B054-4D57B74B2356}" destId="{0DAD86ED-D2A8-498A-97C8-8D915202EFE2}" srcOrd="0" destOrd="0" presId="urn:microsoft.com/office/officeart/2005/8/layout/hierarchy1"/>
    <dgm:cxn modelId="{122094CD-7C40-48B9-8209-D7906195E234}" type="presParOf" srcId="{0DAD86ED-D2A8-498A-97C8-8D915202EFE2}" destId="{25B478C1-AA48-4B13-892A-B1C9957E7305}" srcOrd="0" destOrd="0" presId="urn:microsoft.com/office/officeart/2005/8/layout/hierarchy1"/>
    <dgm:cxn modelId="{8E050F1E-D4FB-4C94-A98B-C3F2C7B556C8}" type="presParOf" srcId="{0DAD86ED-D2A8-498A-97C8-8D915202EFE2}" destId="{E9B580F8-75AD-42F3-9917-06CFFA68C251}" srcOrd="1" destOrd="0" presId="urn:microsoft.com/office/officeart/2005/8/layout/hierarchy1"/>
    <dgm:cxn modelId="{61A0B786-BA8E-4768-984C-2003C8442D92}" type="presParOf" srcId="{902E7E37-D220-4E1E-B054-4D57B74B2356}" destId="{3B5467DC-CF44-45AC-BB32-8510BCE282C1}" srcOrd="1" destOrd="0" presId="urn:microsoft.com/office/officeart/2005/8/layout/hierarchy1"/>
    <dgm:cxn modelId="{1CEFEEE5-70FB-466E-8D6B-F19F1C200110}" type="presParOf" srcId="{11B8A7B6-625D-477A-B941-07BB59E68701}" destId="{A41F4459-F632-438C-8D81-AD654D8E05FC}" srcOrd="2" destOrd="0" presId="urn:microsoft.com/office/officeart/2005/8/layout/hierarchy1"/>
    <dgm:cxn modelId="{1C4F0018-A48A-4B85-B7DA-399B18563E11}" type="presParOf" srcId="{A41F4459-F632-438C-8D81-AD654D8E05FC}" destId="{534B6C0D-EEE4-4F8C-A429-84BEDDE17F84}" srcOrd="0" destOrd="0" presId="urn:microsoft.com/office/officeart/2005/8/layout/hierarchy1"/>
    <dgm:cxn modelId="{A61986EE-1E32-4C24-9C03-19F9D1731CE2}" type="presParOf" srcId="{534B6C0D-EEE4-4F8C-A429-84BEDDE17F84}" destId="{BA2748B0-471C-49AD-BCF7-5CA36C2DE874}" srcOrd="0" destOrd="0" presId="urn:microsoft.com/office/officeart/2005/8/layout/hierarchy1"/>
    <dgm:cxn modelId="{C1BC52DA-1CAF-495E-AA35-C8D0D1F8D5C3}" type="presParOf" srcId="{534B6C0D-EEE4-4F8C-A429-84BEDDE17F84}" destId="{EC1D5CA8-2501-4CC1-82FD-080C77603D6A}" srcOrd="1" destOrd="0" presId="urn:microsoft.com/office/officeart/2005/8/layout/hierarchy1"/>
    <dgm:cxn modelId="{3DECD0E2-96CA-4C68-8853-BD46B1C5C63E}" type="presParOf" srcId="{A41F4459-F632-438C-8D81-AD654D8E05FC}" destId="{58E2C1CB-38C7-4FB3-A984-3CB9370020B7}" srcOrd="1" destOrd="0" presId="urn:microsoft.com/office/officeart/2005/8/layout/hierarchy1"/>
    <dgm:cxn modelId="{AA8105A1-7028-4C66-9E6E-C8B74CC8FA5B}" type="presParOf" srcId="{11B8A7B6-625D-477A-B941-07BB59E68701}" destId="{82113098-E029-40C1-99DB-AA1C57563E3D}" srcOrd="3" destOrd="0" presId="urn:microsoft.com/office/officeart/2005/8/layout/hierarchy1"/>
    <dgm:cxn modelId="{AEFC9B61-4382-4E58-9781-75A2A388B302}" type="presParOf" srcId="{82113098-E029-40C1-99DB-AA1C57563E3D}" destId="{03697C6B-03D8-483B-8B7A-0E467D16E598}" srcOrd="0" destOrd="0" presId="urn:microsoft.com/office/officeart/2005/8/layout/hierarchy1"/>
    <dgm:cxn modelId="{E11CCF95-4C28-467B-9098-20208A7457EB}" type="presParOf" srcId="{03697C6B-03D8-483B-8B7A-0E467D16E598}" destId="{5DEA5BFD-8E8D-4531-9A8B-62174154ADDB}" srcOrd="0" destOrd="0" presId="urn:microsoft.com/office/officeart/2005/8/layout/hierarchy1"/>
    <dgm:cxn modelId="{1AF4E5A4-83FD-4C5C-BA9C-601D238A4ABE}" type="presParOf" srcId="{03697C6B-03D8-483B-8B7A-0E467D16E598}" destId="{A6F838E5-2EB2-44FD-BAE8-1D76B67F516B}" srcOrd="1" destOrd="0" presId="urn:microsoft.com/office/officeart/2005/8/layout/hierarchy1"/>
    <dgm:cxn modelId="{CB54FD78-0A5A-4F06-90DE-3846985DFE5C}" type="presParOf" srcId="{82113098-E029-40C1-99DB-AA1C57563E3D}" destId="{337A415A-C07C-43EF-A90E-FF33EDFE1D1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EBEAD7-7260-4D54-B179-DC48561405CA}" type="doc">
      <dgm:prSet loTypeId="urn:microsoft.com/office/officeart/2005/8/layout/cycle5" loCatId="cycl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1D12BAE-BD00-415D-B2B7-A4C658CD0DC2}">
      <dgm:prSet/>
      <dgm:spPr/>
      <dgm:t>
        <a:bodyPr/>
        <a:lstStyle/>
        <a:p>
          <a:r>
            <a:rPr lang="en-IE" dirty="0"/>
            <a:t>SNAs outright refusing to catheterise</a:t>
          </a:r>
          <a:endParaRPr lang="en-US" dirty="0"/>
        </a:p>
      </dgm:t>
    </dgm:pt>
    <dgm:pt modelId="{057E3690-476D-4638-8F8E-F29B753893B2}" type="parTrans" cxnId="{FEDC80FA-6A65-4C92-800D-8AF90D8B330E}">
      <dgm:prSet/>
      <dgm:spPr/>
      <dgm:t>
        <a:bodyPr/>
        <a:lstStyle/>
        <a:p>
          <a:endParaRPr lang="en-US"/>
        </a:p>
      </dgm:t>
    </dgm:pt>
    <dgm:pt modelId="{37273B40-FCD3-419F-8071-466C5BEF0D7F}" type="sibTrans" cxnId="{FEDC80FA-6A65-4C92-800D-8AF90D8B330E}">
      <dgm:prSet/>
      <dgm:spPr/>
      <dgm:t>
        <a:bodyPr/>
        <a:lstStyle/>
        <a:p>
          <a:endParaRPr lang="en-US"/>
        </a:p>
      </dgm:t>
    </dgm:pt>
    <dgm:pt modelId="{4C024146-9914-4607-A3FD-D21BA75ED07B}">
      <dgm:prSet/>
      <dgm:spPr/>
      <dgm:t>
        <a:bodyPr/>
        <a:lstStyle/>
        <a:p>
          <a:r>
            <a:rPr lang="en-IE" dirty="0"/>
            <a:t>Training </a:t>
          </a:r>
          <a:endParaRPr lang="en-US" dirty="0"/>
        </a:p>
      </dgm:t>
    </dgm:pt>
    <dgm:pt modelId="{9E032C29-B171-40C1-8FB0-F5D5F4D1B549}" type="parTrans" cxnId="{25B09611-1B6F-433A-93B5-7EABD83B0861}">
      <dgm:prSet/>
      <dgm:spPr/>
      <dgm:t>
        <a:bodyPr/>
        <a:lstStyle/>
        <a:p>
          <a:endParaRPr lang="en-US"/>
        </a:p>
      </dgm:t>
    </dgm:pt>
    <dgm:pt modelId="{BE00A034-D2FC-4392-B73E-3A17D0C3052C}" type="sibTrans" cxnId="{25B09611-1B6F-433A-93B5-7EABD83B0861}">
      <dgm:prSet/>
      <dgm:spPr/>
      <dgm:t>
        <a:bodyPr/>
        <a:lstStyle/>
        <a:p>
          <a:endParaRPr lang="en-US"/>
        </a:p>
      </dgm:t>
    </dgm:pt>
    <dgm:pt modelId="{B087CCFC-B725-4890-BEE3-AA20BFD5210B}">
      <dgm:prSet/>
      <dgm:spPr/>
      <dgm:t>
        <a:bodyPr/>
        <a:lstStyle/>
        <a:p>
          <a:r>
            <a:rPr lang="en-IE" dirty="0"/>
            <a:t>Working one to one with individuals – preference for 2:1 citing child protection</a:t>
          </a:r>
          <a:endParaRPr lang="en-US" dirty="0"/>
        </a:p>
      </dgm:t>
    </dgm:pt>
    <dgm:pt modelId="{08790FAC-6FA6-4142-A60C-1133B691D2CF}" type="parTrans" cxnId="{1821BBEC-790A-4521-A7A3-D4EB2AC5C53A}">
      <dgm:prSet/>
      <dgm:spPr/>
      <dgm:t>
        <a:bodyPr/>
        <a:lstStyle/>
        <a:p>
          <a:endParaRPr lang="en-US"/>
        </a:p>
      </dgm:t>
    </dgm:pt>
    <dgm:pt modelId="{D63FB49F-9B89-4C00-A3BF-7219F7BAF998}" type="sibTrans" cxnId="{1821BBEC-790A-4521-A7A3-D4EB2AC5C53A}">
      <dgm:prSet/>
      <dgm:spPr/>
      <dgm:t>
        <a:bodyPr/>
        <a:lstStyle/>
        <a:p>
          <a:endParaRPr lang="en-US"/>
        </a:p>
      </dgm:t>
    </dgm:pt>
    <dgm:pt modelId="{08D2D897-EE09-49C1-8C7B-E8D6FC5E2429}" type="pres">
      <dgm:prSet presAssocID="{7AEBEAD7-7260-4D54-B179-DC48561405CA}" presName="cycle" presStyleCnt="0">
        <dgm:presLayoutVars>
          <dgm:dir/>
          <dgm:resizeHandles val="exact"/>
        </dgm:presLayoutVars>
      </dgm:prSet>
      <dgm:spPr/>
    </dgm:pt>
    <dgm:pt modelId="{275D6255-72A3-47C7-B102-0EEDFA793E68}" type="pres">
      <dgm:prSet presAssocID="{21D12BAE-BD00-415D-B2B7-A4C658CD0DC2}" presName="node" presStyleLbl="node1" presStyleIdx="0" presStyleCnt="3">
        <dgm:presLayoutVars>
          <dgm:bulletEnabled val="1"/>
        </dgm:presLayoutVars>
      </dgm:prSet>
      <dgm:spPr/>
    </dgm:pt>
    <dgm:pt modelId="{1AAB0E91-0075-445B-8A98-B635140FFACF}" type="pres">
      <dgm:prSet presAssocID="{21D12BAE-BD00-415D-B2B7-A4C658CD0DC2}" presName="spNode" presStyleCnt="0"/>
      <dgm:spPr/>
    </dgm:pt>
    <dgm:pt modelId="{60C31ACD-1D76-4AE7-81F3-B828FC613FB9}" type="pres">
      <dgm:prSet presAssocID="{37273B40-FCD3-419F-8071-466C5BEF0D7F}" presName="sibTrans" presStyleLbl="sibTrans1D1" presStyleIdx="0" presStyleCnt="3"/>
      <dgm:spPr/>
    </dgm:pt>
    <dgm:pt modelId="{1069E33D-FA58-453C-9902-6F526DEB0020}" type="pres">
      <dgm:prSet presAssocID="{4C024146-9914-4607-A3FD-D21BA75ED07B}" presName="node" presStyleLbl="node1" presStyleIdx="1" presStyleCnt="3">
        <dgm:presLayoutVars>
          <dgm:bulletEnabled val="1"/>
        </dgm:presLayoutVars>
      </dgm:prSet>
      <dgm:spPr/>
    </dgm:pt>
    <dgm:pt modelId="{9DEA2236-66F0-4D05-93E1-F1F558B72EEF}" type="pres">
      <dgm:prSet presAssocID="{4C024146-9914-4607-A3FD-D21BA75ED07B}" presName="spNode" presStyleCnt="0"/>
      <dgm:spPr/>
    </dgm:pt>
    <dgm:pt modelId="{F95E4B13-A20B-4413-B20A-C1BDD0665E7E}" type="pres">
      <dgm:prSet presAssocID="{BE00A034-D2FC-4392-B73E-3A17D0C3052C}" presName="sibTrans" presStyleLbl="sibTrans1D1" presStyleIdx="1" presStyleCnt="3"/>
      <dgm:spPr/>
    </dgm:pt>
    <dgm:pt modelId="{E3B62799-8916-4086-BEF1-EFC64202F46E}" type="pres">
      <dgm:prSet presAssocID="{B087CCFC-B725-4890-BEE3-AA20BFD5210B}" presName="node" presStyleLbl="node1" presStyleIdx="2" presStyleCnt="3">
        <dgm:presLayoutVars>
          <dgm:bulletEnabled val="1"/>
        </dgm:presLayoutVars>
      </dgm:prSet>
      <dgm:spPr/>
    </dgm:pt>
    <dgm:pt modelId="{1B642C6D-72BC-4946-90FD-83F3B5267971}" type="pres">
      <dgm:prSet presAssocID="{B087CCFC-B725-4890-BEE3-AA20BFD5210B}" presName="spNode" presStyleCnt="0"/>
      <dgm:spPr/>
    </dgm:pt>
    <dgm:pt modelId="{58C604A8-D27D-4311-9FB6-1DC01767A6D1}" type="pres">
      <dgm:prSet presAssocID="{D63FB49F-9B89-4C00-A3BF-7219F7BAF998}" presName="sibTrans" presStyleLbl="sibTrans1D1" presStyleIdx="2" presStyleCnt="3"/>
      <dgm:spPr/>
    </dgm:pt>
  </dgm:ptLst>
  <dgm:cxnLst>
    <dgm:cxn modelId="{2D32C300-3FA4-479E-8431-05F6204A55C4}" type="presOf" srcId="{37273B40-FCD3-419F-8071-466C5BEF0D7F}" destId="{60C31ACD-1D76-4AE7-81F3-B828FC613FB9}" srcOrd="0" destOrd="0" presId="urn:microsoft.com/office/officeart/2005/8/layout/cycle5"/>
    <dgm:cxn modelId="{25B09611-1B6F-433A-93B5-7EABD83B0861}" srcId="{7AEBEAD7-7260-4D54-B179-DC48561405CA}" destId="{4C024146-9914-4607-A3FD-D21BA75ED07B}" srcOrd="1" destOrd="0" parTransId="{9E032C29-B171-40C1-8FB0-F5D5F4D1B549}" sibTransId="{BE00A034-D2FC-4392-B73E-3A17D0C3052C}"/>
    <dgm:cxn modelId="{3445A821-DF82-494C-A1FE-E3BB8AFE4CFE}" type="presOf" srcId="{B087CCFC-B725-4890-BEE3-AA20BFD5210B}" destId="{E3B62799-8916-4086-BEF1-EFC64202F46E}" srcOrd="0" destOrd="0" presId="urn:microsoft.com/office/officeart/2005/8/layout/cycle5"/>
    <dgm:cxn modelId="{7D9A743B-6F53-4B22-8F63-67D4C1793F63}" type="presOf" srcId="{7AEBEAD7-7260-4D54-B179-DC48561405CA}" destId="{08D2D897-EE09-49C1-8C7B-E8D6FC5E2429}" srcOrd="0" destOrd="0" presId="urn:microsoft.com/office/officeart/2005/8/layout/cycle5"/>
    <dgm:cxn modelId="{9A762C6C-E7F5-4BF3-AFBD-32A869DC8C59}" type="presOf" srcId="{4C024146-9914-4607-A3FD-D21BA75ED07B}" destId="{1069E33D-FA58-453C-9902-6F526DEB0020}" srcOrd="0" destOrd="0" presId="urn:microsoft.com/office/officeart/2005/8/layout/cycle5"/>
    <dgm:cxn modelId="{1C139C6C-017E-4815-807B-CD46A0878596}" type="presOf" srcId="{BE00A034-D2FC-4392-B73E-3A17D0C3052C}" destId="{F95E4B13-A20B-4413-B20A-C1BDD0665E7E}" srcOrd="0" destOrd="0" presId="urn:microsoft.com/office/officeart/2005/8/layout/cycle5"/>
    <dgm:cxn modelId="{8392D170-38E3-4A1C-AB65-68B91FCBD704}" type="presOf" srcId="{D63FB49F-9B89-4C00-A3BF-7219F7BAF998}" destId="{58C604A8-D27D-4311-9FB6-1DC01767A6D1}" srcOrd="0" destOrd="0" presId="urn:microsoft.com/office/officeart/2005/8/layout/cycle5"/>
    <dgm:cxn modelId="{C67D08CC-EC4A-4000-9F05-9E4DA4688BFF}" type="presOf" srcId="{21D12BAE-BD00-415D-B2B7-A4C658CD0DC2}" destId="{275D6255-72A3-47C7-B102-0EEDFA793E68}" srcOrd="0" destOrd="0" presId="urn:microsoft.com/office/officeart/2005/8/layout/cycle5"/>
    <dgm:cxn modelId="{1821BBEC-790A-4521-A7A3-D4EB2AC5C53A}" srcId="{7AEBEAD7-7260-4D54-B179-DC48561405CA}" destId="{B087CCFC-B725-4890-BEE3-AA20BFD5210B}" srcOrd="2" destOrd="0" parTransId="{08790FAC-6FA6-4142-A60C-1133B691D2CF}" sibTransId="{D63FB49F-9B89-4C00-A3BF-7219F7BAF998}"/>
    <dgm:cxn modelId="{FEDC80FA-6A65-4C92-800D-8AF90D8B330E}" srcId="{7AEBEAD7-7260-4D54-B179-DC48561405CA}" destId="{21D12BAE-BD00-415D-B2B7-A4C658CD0DC2}" srcOrd="0" destOrd="0" parTransId="{057E3690-476D-4638-8F8E-F29B753893B2}" sibTransId="{37273B40-FCD3-419F-8071-466C5BEF0D7F}"/>
    <dgm:cxn modelId="{79EC2B5E-FC6A-425E-A33A-B607115B305A}" type="presParOf" srcId="{08D2D897-EE09-49C1-8C7B-E8D6FC5E2429}" destId="{275D6255-72A3-47C7-B102-0EEDFA793E68}" srcOrd="0" destOrd="0" presId="urn:microsoft.com/office/officeart/2005/8/layout/cycle5"/>
    <dgm:cxn modelId="{68E13160-7273-4712-9C55-1FFB6CB44A01}" type="presParOf" srcId="{08D2D897-EE09-49C1-8C7B-E8D6FC5E2429}" destId="{1AAB0E91-0075-445B-8A98-B635140FFACF}" srcOrd="1" destOrd="0" presId="urn:microsoft.com/office/officeart/2005/8/layout/cycle5"/>
    <dgm:cxn modelId="{AB9EDBE1-41AE-4143-AC7E-5E3F7FC58948}" type="presParOf" srcId="{08D2D897-EE09-49C1-8C7B-E8D6FC5E2429}" destId="{60C31ACD-1D76-4AE7-81F3-B828FC613FB9}" srcOrd="2" destOrd="0" presId="urn:microsoft.com/office/officeart/2005/8/layout/cycle5"/>
    <dgm:cxn modelId="{9F15E3D8-0DAA-4DB3-B33B-BB869DD9900B}" type="presParOf" srcId="{08D2D897-EE09-49C1-8C7B-E8D6FC5E2429}" destId="{1069E33D-FA58-453C-9902-6F526DEB0020}" srcOrd="3" destOrd="0" presId="urn:microsoft.com/office/officeart/2005/8/layout/cycle5"/>
    <dgm:cxn modelId="{91DC6D2E-B25C-4311-8F2F-B24BD5D432FA}" type="presParOf" srcId="{08D2D897-EE09-49C1-8C7B-E8D6FC5E2429}" destId="{9DEA2236-66F0-4D05-93E1-F1F558B72EEF}" srcOrd="4" destOrd="0" presId="urn:microsoft.com/office/officeart/2005/8/layout/cycle5"/>
    <dgm:cxn modelId="{3D179412-AA38-4B1E-ADBB-5409B0BA182E}" type="presParOf" srcId="{08D2D897-EE09-49C1-8C7B-E8D6FC5E2429}" destId="{F95E4B13-A20B-4413-B20A-C1BDD0665E7E}" srcOrd="5" destOrd="0" presId="urn:microsoft.com/office/officeart/2005/8/layout/cycle5"/>
    <dgm:cxn modelId="{75517281-315D-4640-99F6-F2DCB4011220}" type="presParOf" srcId="{08D2D897-EE09-49C1-8C7B-E8D6FC5E2429}" destId="{E3B62799-8916-4086-BEF1-EFC64202F46E}" srcOrd="6" destOrd="0" presId="urn:microsoft.com/office/officeart/2005/8/layout/cycle5"/>
    <dgm:cxn modelId="{139CF53E-D264-4552-9FB7-09B2F855CF8B}" type="presParOf" srcId="{08D2D897-EE09-49C1-8C7B-E8D6FC5E2429}" destId="{1B642C6D-72BC-4946-90FD-83F3B5267971}" srcOrd="7" destOrd="0" presId="urn:microsoft.com/office/officeart/2005/8/layout/cycle5"/>
    <dgm:cxn modelId="{8EB1639F-396D-4904-93B2-B102F06E2728}" type="presParOf" srcId="{08D2D897-EE09-49C1-8C7B-E8D6FC5E2429}" destId="{58C604A8-D27D-4311-9FB6-1DC01767A6D1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4437C-F11F-47E0-AA58-12187550BE29}">
      <dsp:nvSpPr>
        <dsp:cNvPr id="0" name=""/>
        <dsp:cNvSpPr/>
      </dsp:nvSpPr>
      <dsp:spPr>
        <a:xfrm>
          <a:off x="2964" y="781891"/>
          <a:ext cx="2116764" cy="13441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7A45E2-5A1E-4AC6-AAAA-0CEC0590CF60}">
      <dsp:nvSpPr>
        <dsp:cNvPr id="0" name=""/>
        <dsp:cNvSpPr/>
      </dsp:nvSpPr>
      <dsp:spPr>
        <a:xfrm>
          <a:off x="238160" y="1005327"/>
          <a:ext cx="2116764" cy="1344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 dirty="0"/>
            <a:t>undertaken by the Special Needs Assistant (SNAs) in schools</a:t>
          </a:r>
          <a:endParaRPr lang="en-US" sz="1900" kern="1200" dirty="0"/>
        </a:p>
      </dsp:txBody>
      <dsp:txXfrm>
        <a:off x="277529" y="1044696"/>
        <a:ext cx="2038026" cy="1265407"/>
      </dsp:txXfrm>
    </dsp:sp>
    <dsp:sp modelId="{25B478C1-AA48-4B13-892A-B1C9957E7305}">
      <dsp:nvSpPr>
        <dsp:cNvPr id="0" name=""/>
        <dsp:cNvSpPr/>
      </dsp:nvSpPr>
      <dsp:spPr>
        <a:xfrm>
          <a:off x="2590121" y="781891"/>
          <a:ext cx="2116764" cy="13441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B580F8-75AD-42F3-9917-06CFFA68C251}">
      <dsp:nvSpPr>
        <dsp:cNvPr id="0" name=""/>
        <dsp:cNvSpPr/>
      </dsp:nvSpPr>
      <dsp:spPr>
        <a:xfrm>
          <a:off x="2825317" y="1005327"/>
          <a:ext cx="2116764" cy="1344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/>
            <a:t>Parents trained by the hospital </a:t>
          </a:r>
          <a:endParaRPr lang="en-US" sz="1900" kern="1200"/>
        </a:p>
      </dsp:txBody>
      <dsp:txXfrm>
        <a:off x="2864686" y="1044696"/>
        <a:ext cx="2038026" cy="1265407"/>
      </dsp:txXfrm>
    </dsp:sp>
    <dsp:sp modelId="{BA2748B0-471C-49AD-BCF7-5CA36C2DE874}">
      <dsp:nvSpPr>
        <dsp:cNvPr id="0" name=""/>
        <dsp:cNvSpPr/>
      </dsp:nvSpPr>
      <dsp:spPr>
        <a:xfrm>
          <a:off x="5177278" y="781891"/>
          <a:ext cx="2116764" cy="13441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1D5CA8-2501-4CC1-82FD-080C77603D6A}">
      <dsp:nvSpPr>
        <dsp:cNvPr id="0" name=""/>
        <dsp:cNvSpPr/>
      </dsp:nvSpPr>
      <dsp:spPr>
        <a:xfrm>
          <a:off x="5412474" y="1005327"/>
          <a:ext cx="2116764" cy="1344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/>
            <a:t>Parents train the SNAs</a:t>
          </a:r>
          <a:endParaRPr lang="en-US" sz="1900" kern="1200"/>
        </a:p>
      </dsp:txBody>
      <dsp:txXfrm>
        <a:off x="5451843" y="1044696"/>
        <a:ext cx="2038026" cy="1265407"/>
      </dsp:txXfrm>
    </dsp:sp>
    <dsp:sp modelId="{5DEA5BFD-8E8D-4531-9A8B-62174154ADDB}">
      <dsp:nvSpPr>
        <dsp:cNvPr id="0" name=""/>
        <dsp:cNvSpPr/>
      </dsp:nvSpPr>
      <dsp:spPr>
        <a:xfrm>
          <a:off x="7764434" y="781891"/>
          <a:ext cx="2116764" cy="13441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F838E5-2EB2-44FD-BAE8-1D76B67F516B}">
      <dsp:nvSpPr>
        <dsp:cNvPr id="0" name=""/>
        <dsp:cNvSpPr/>
      </dsp:nvSpPr>
      <dsp:spPr>
        <a:xfrm>
          <a:off x="7999630" y="1005327"/>
          <a:ext cx="2116764" cy="1344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/>
            <a:t>Hospitals/SBHI provide additional information</a:t>
          </a:r>
          <a:endParaRPr lang="en-US" sz="1900" kern="1200"/>
        </a:p>
      </dsp:txBody>
      <dsp:txXfrm>
        <a:off x="8038999" y="1044696"/>
        <a:ext cx="2038026" cy="12654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D6255-72A3-47C7-B102-0EEDFA793E68}">
      <dsp:nvSpPr>
        <dsp:cNvPr id="0" name=""/>
        <dsp:cNvSpPr/>
      </dsp:nvSpPr>
      <dsp:spPr>
        <a:xfrm>
          <a:off x="1534897" y="247160"/>
          <a:ext cx="2045696" cy="132970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kern="1200" dirty="0"/>
            <a:t>SNAs outright refusing to catheterise</a:t>
          </a:r>
          <a:endParaRPr lang="en-US" sz="1500" kern="1200" dirty="0"/>
        </a:p>
      </dsp:txBody>
      <dsp:txXfrm>
        <a:off x="1599808" y="312071"/>
        <a:ext cx="1915874" cy="1199880"/>
      </dsp:txXfrm>
    </dsp:sp>
    <dsp:sp modelId="{60C31ACD-1D76-4AE7-81F3-B828FC613FB9}">
      <dsp:nvSpPr>
        <dsp:cNvPr id="0" name=""/>
        <dsp:cNvSpPr/>
      </dsp:nvSpPr>
      <dsp:spPr>
        <a:xfrm>
          <a:off x="786164" y="912011"/>
          <a:ext cx="3543162" cy="3543162"/>
        </a:xfrm>
        <a:custGeom>
          <a:avLst/>
          <a:gdLst/>
          <a:ahLst/>
          <a:cxnLst/>
          <a:rect l="0" t="0" r="0" b="0"/>
          <a:pathLst>
            <a:path>
              <a:moveTo>
                <a:pt x="3068326" y="564538"/>
              </a:moveTo>
              <a:arcTo wR="1771581" hR="1771581" stAng="19023111" swAng="2299553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69E33D-FA58-453C-9902-6F526DEB0020}">
      <dsp:nvSpPr>
        <dsp:cNvPr id="0" name=""/>
        <dsp:cNvSpPr/>
      </dsp:nvSpPr>
      <dsp:spPr>
        <a:xfrm>
          <a:off x="3069131" y="2904532"/>
          <a:ext cx="2045696" cy="1329702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kern="1200" dirty="0"/>
            <a:t>Training </a:t>
          </a:r>
          <a:endParaRPr lang="en-US" sz="1500" kern="1200" dirty="0"/>
        </a:p>
      </dsp:txBody>
      <dsp:txXfrm>
        <a:off x="3134042" y="2969443"/>
        <a:ext cx="1915874" cy="1199880"/>
      </dsp:txXfrm>
    </dsp:sp>
    <dsp:sp modelId="{F95E4B13-A20B-4413-B20A-C1BDD0665E7E}">
      <dsp:nvSpPr>
        <dsp:cNvPr id="0" name=""/>
        <dsp:cNvSpPr/>
      </dsp:nvSpPr>
      <dsp:spPr>
        <a:xfrm>
          <a:off x="786164" y="912011"/>
          <a:ext cx="3543162" cy="3543162"/>
        </a:xfrm>
        <a:custGeom>
          <a:avLst/>
          <a:gdLst/>
          <a:ahLst/>
          <a:cxnLst/>
          <a:rect l="0" t="0" r="0" b="0"/>
          <a:pathLst>
            <a:path>
              <a:moveTo>
                <a:pt x="2314253" y="3457999"/>
              </a:moveTo>
              <a:arcTo wR="1771581" hR="1771581" stAng="4329741" swAng="2140519"/>
            </a:path>
          </a:pathLst>
        </a:custGeom>
        <a:noFill/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62799-8916-4086-BEF1-EFC64202F46E}">
      <dsp:nvSpPr>
        <dsp:cNvPr id="0" name=""/>
        <dsp:cNvSpPr/>
      </dsp:nvSpPr>
      <dsp:spPr>
        <a:xfrm>
          <a:off x="662" y="2904532"/>
          <a:ext cx="2045696" cy="1329702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kern="1200" dirty="0"/>
            <a:t>Working one to one with individuals – preference for 2:1 citing child protection</a:t>
          </a:r>
          <a:endParaRPr lang="en-US" sz="1500" kern="1200" dirty="0"/>
        </a:p>
      </dsp:txBody>
      <dsp:txXfrm>
        <a:off x="65573" y="2969443"/>
        <a:ext cx="1915874" cy="1199880"/>
      </dsp:txXfrm>
    </dsp:sp>
    <dsp:sp modelId="{58C604A8-D27D-4311-9FB6-1DC01767A6D1}">
      <dsp:nvSpPr>
        <dsp:cNvPr id="0" name=""/>
        <dsp:cNvSpPr/>
      </dsp:nvSpPr>
      <dsp:spPr>
        <a:xfrm>
          <a:off x="786164" y="912011"/>
          <a:ext cx="3543162" cy="3543162"/>
        </a:xfrm>
        <a:custGeom>
          <a:avLst/>
          <a:gdLst/>
          <a:ahLst/>
          <a:cxnLst/>
          <a:rect l="0" t="0" r="0" b="0"/>
          <a:pathLst>
            <a:path>
              <a:moveTo>
                <a:pt x="5761" y="1628816"/>
              </a:moveTo>
              <a:arcTo wR="1771581" hR="1771581" stAng="11077336" swAng="2299553"/>
            </a:path>
          </a:pathLst>
        </a:custGeom>
        <a:noFill/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20BB3-3CCB-4FE5-991B-82F6BCB48AF3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46DE6-3336-457D-A091-FA20AC1C5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4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3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7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63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0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1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1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7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2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90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89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4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5EDF9-3D79-45DA-8367-2F63551C4C7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2CBF5-17B8-4387-88A6-ABF9F8C6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3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kplacerelations.ie/en/Cases/2018/July/ADJ-00010034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orkplacerelations.ie/en/Cases/2018/September/LCR21789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217510/walking-to-the-bright-orange-futur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94097/grey-bird-with-question-mark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File:Government_Buildings,_Merriot_Street,_Dublin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rislink.com/NL/c1088/I-R-I-S--Professional-solutions-for-Information-Management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Catheterisation</a:t>
            </a:r>
            <a:r>
              <a:rPr lang="en-US" dirty="0">
                <a:solidFill>
                  <a:srgbClr val="FFFFFF"/>
                </a:solidFill>
              </a:rPr>
              <a:t> in Schools – an Irish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3045368" y="4443240"/>
            <a:ext cx="6105194" cy="682079"/>
          </a:xfrm>
        </p:spPr>
        <p:txBody>
          <a:bodyPr>
            <a:normAutofit fontScale="92500" lnSpcReduction="10000"/>
          </a:bodyPr>
          <a:lstStyle/>
          <a:p>
            <a:r>
              <a:rPr lang="en-IE" dirty="0">
                <a:solidFill>
                  <a:srgbClr val="FFFFFF"/>
                </a:solidFill>
              </a:rPr>
              <a:t>Katie Dunphy – </a:t>
            </a:r>
            <a:br>
              <a:rPr lang="en-IE" dirty="0">
                <a:solidFill>
                  <a:srgbClr val="FFFFFF"/>
                </a:solidFill>
              </a:rPr>
            </a:br>
            <a:r>
              <a:rPr lang="en-IE" dirty="0">
                <a:solidFill>
                  <a:srgbClr val="FFFFFF"/>
                </a:solidFill>
              </a:rPr>
              <a:t>Spina Bifida Hydrocephalus Ireland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957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Legal Cases	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IE" dirty="0">
                <a:solidFill>
                  <a:srgbClr val="000000"/>
                </a:solidFill>
              </a:rPr>
              <a:t>Private Secondary School v’s mother representing her daughter</a:t>
            </a:r>
          </a:p>
          <a:p>
            <a:pPr lvl="1"/>
            <a:r>
              <a:rPr lang="en-IE" dirty="0">
                <a:solidFill>
                  <a:srgbClr val="000000"/>
                </a:solidFill>
                <a:hlinkClick r:id="rId3"/>
              </a:rPr>
              <a:t>https://www.workplacerelations.ie/en/Cases/2018/July/ADJ-00010034.html</a:t>
            </a:r>
            <a:endParaRPr lang="en-IE" dirty="0">
              <a:solidFill>
                <a:srgbClr val="000000"/>
              </a:solidFill>
            </a:endParaRPr>
          </a:p>
          <a:p>
            <a:pPr lvl="1"/>
            <a:endParaRPr lang="en-IE" dirty="0">
              <a:solidFill>
                <a:srgbClr val="000000"/>
              </a:solidFill>
            </a:endParaRPr>
          </a:p>
          <a:p>
            <a:r>
              <a:rPr lang="en-IE" dirty="0" err="1">
                <a:solidFill>
                  <a:srgbClr val="000000"/>
                </a:solidFill>
              </a:rPr>
              <a:t>Scoil</a:t>
            </a:r>
            <a:r>
              <a:rPr lang="en-IE" dirty="0">
                <a:solidFill>
                  <a:srgbClr val="000000"/>
                </a:solidFill>
              </a:rPr>
              <a:t> </a:t>
            </a:r>
            <a:r>
              <a:rPr lang="en-IE" dirty="0" err="1">
                <a:solidFill>
                  <a:srgbClr val="000000"/>
                </a:solidFill>
              </a:rPr>
              <a:t>Mochua</a:t>
            </a:r>
            <a:r>
              <a:rPr lang="en-IE" dirty="0">
                <a:solidFill>
                  <a:srgbClr val="000000"/>
                </a:solidFill>
              </a:rPr>
              <a:t>/Central Remedial Clinic v’s SNAs/Forsa (union)</a:t>
            </a:r>
          </a:p>
          <a:p>
            <a:pPr lvl="1"/>
            <a:r>
              <a:rPr lang="en-IE" dirty="0">
                <a:solidFill>
                  <a:srgbClr val="000000"/>
                </a:solidFill>
                <a:hlinkClick r:id="rId4"/>
              </a:rPr>
              <a:t>https://www.workplacerelations.ie/en/Cases/2018/September/LCR21789.html</a:t>
            </a:r>
            <a:endParaRPr lang="en-IE" dirty="0">
              <a:solidFill>
                <a:srgbClr val="000000"/>
              </a:solidFill>
            </a:endParaRPr>
          </a:p>
          <a:p>
            <a:pPr lvl="1"/>
            <a:endParaRPr lang="en-IE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400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Going Forward</a:t>
            </a:r>
          </a:p>
        </p:txBody>
      </p:sp>
      <p:sp>
        <p:nvSpPr>
          <p:cNvPr id="3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6D5185B-3F4F-4FFE-B80A-370BF43389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9626" r="23254" b="-2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811865" y="1890793"/>
            <a:ext cx="5893584" cy="455650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IE" sz="2000" dirty="0">
                <a:solidFill>
                  <a:srgbClr val="000000"/>
                </a:solidFill>
              </a:rPr>
              <a:t>SBHI</a:t>
            </a:r>
          </a:p>
          <a:p>
            <a:r>
              <a:rPr lang="en-IE" sz="2000" dirty="0">
                <a:solidFill>
                  <a:srgbClr val="000000"/>
                </a:solidFill>
              </a:rPr>
              <a:t>Continue providing information and support to parents/schools</a:t>
            </a:r>
          </a:p>
          <a:p>
            <a:r>
              <a:rPr lang="en-IE" sz="2000" dirty="0">
                <a:solidFill>
                  <a:srgbClr val="000000"/>
                </a:solidFill>
              </a:rPr>
              <a:t>Continue to request clarity around training responsibilities from DES</a:t>
            </a:r>
          </a:p>
          <a:p>
            <a:pPr marL="0" indent="0">
              <a:buNone/>
            </a:pPr>
            <a:endParaRPr lang="en-IE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IE" sz="2000" dirty="0">
                <a:solidFill>
                  <a:srgbClr val="000000"/>
                </a:solidFill>
              </a:rPr>
              <a:t>NCSE</a:t>
            </a:r>
          </a:p>
          <a:p>
            <a:r>
              <a:rPr lang="en-IE" sz="2000" dirty="0">
                <a:solidFill>
                  <a:srgbClr val="000000"/>
                </a:solidFill>
              </a:rPr>
              <a:t>Name change to Inclusion Support Assistants</a:t>
            </a:r>
          </a:p>
          <a:p>
            <a:r>
              <a:rPr lang="en-IE" sz="2000" dirty="0">
                <a:solidFill>
                  <a:srgbClr val="000000"/>
                </a:solidFill>
              </a:rPr>
              <a:t>Formal training for SNAs around catheterisation</a:t>
            </a:r>
          </a:p>
          <a:p>
            <a:pPr lvl="1"/>
            <a:r>
              <a:rPr lang="en-IE" sz="2000" dirty="0">
                <a:solidFill>
                  <a:srgbClr val="000000"/>
                </a:solidFill>
              </a:rPr>
              <a:t>Question mark over who will be providing this training and the future role of the parent??</a:t>
            </a:r>
          </a:p>
        </p:txBody>
      </p:sp>
    </p:spTree>
    <p:extLst>
      <p:ext uri="{BB962C8B-B14F-4D97-AF65-F5344CB8AC3E}">
        <p14:creationId xmlns:p14="http://schemas.microsoft.com/office/powerpoint/2010/main" val="3610403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359DA-44F1-4C5C-BDA7-B8886DB7C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756" y="973218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IE" sz="6000" dirty="0"/>
              <a:t>Questions?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E5156D-344B-4D37-A428-00CB0D298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80517" y="2336237"/>
            <a:ext cx="5147837" cy="336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57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The Irish System</a:t>
            </a:r>
          </a:p>
          <a:p>
            <a:r>
              <a:rPr lang="en-US" sz="2400" dirty="0">
                <a:solidFill>
                  <a:srgbClr val="000000"/>
                </a:solidFill>
              </a:rPr>
              <a:t>Circulars (DES)</a:t>
            </a:r>
          </a:p>
          <a:p>
            <a:r>
              <a:rPr lang="en-US" sz="2400" dirty="0">
                <a:solidFill>
                  <a:srgbClr val="000000"/>
                </a:solidFill>
              </a:rPr>
              <a:t>Issues and Challenges to date</a:t>
            </a:r>
          </a:p>
          <a:p>
            <a:r>
              <a:rPr lang="en-US" sz="2400" dirty="0">
                <a:solidFill>
                  <a:srgbClr val="000000"/>
                </a:solidFill>
              </a:rPr>
              <a:t>Legal Cases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Resource Development</a:t>
            </a:r>
          </a:p>
          <a:p>
            <a:r>
              <a:rPr lang="en-US" sz="2400" dirty="0">
                <a:solidFill>
                  <a:srgbClr val="000000"/>
                </a:solidFill>
              </a:rPr>
              <a:t>Plans going forward</a:t>
            </a:r>
          </a:p>
        </p:txBody>
      </p:sp>
    </p:spTree>
    <p:extLst>
      <p:ext uri="{BB962C8B-B14F-4D97-AF65-F5344CB8AC3E}">
        <p14:creationId xmlns:p14="http://schemas.microsoft.com/office/powerpoint/2010/main" val="723858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Catheterisation in schools in Ireland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46058366-5247-49A6-AC34-499451A19B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8211794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8791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Circulars</a:t>
            </a: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74083" y="1932287"/>
            <a:ext cx="3914013" cy="29934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104" y="2049723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IE" sz="2400" dirty="0">
                <a:solidFill>
                  <a:srgbClr val="000000"/>
                </a:solidFill>
              </a:rPr>
              <a:t>Circular 30/2014 from the Department of Education and Skills</a:t>
            </a:r>
          </a:p>
          <a:p>
            <a:pPr lvl="1"/>
            <a:r>
              <a:rPr lang="en-IE" sz="2000" dirty="0">
                <a:solidFill>
                  <a:srgbClr val="000000"/>
                </a:solidFill>
              </a:rPr>
              <a:t>Role of the SNA to meet primary care needs </a:t>
            </a:r>
          </a:p>
          <a:p>
            <a:pPr lvl="1"/>
            <a:r>
              <a:rPr lang="en-IE" sz="2000" dirty="0">
                <a:solidFill>
                  <a:srgbClr val="000000"/>
                </a:solidFill>
              </a:rPr>
              <a:t>Specific mention of toileting and catheterisation</a:t>
            </a:r>
          </a:p>
          <a:p>
            <a:r>
              <a:rPr lang="en-IE" sz="2400" dirty="0">
                <a:solidFill>
                  <a:srgbClr val="000000"/>
                </a:solidFill>
              </a:rPr>
              <a:t>Circular 72/2011</a:t>
            </a:r>
          </a:p>
          <a:p>
            <a:pPr lvl="1"/>
            <a:r>
              <a:rPr lang="en-IE" sz="2000" dirty="0">
                <a:solidFill>
                  <a:srgbClr val="000000"/>
                </a:solidFill>
              </a:rPr>
              <a:t>Failure to comply with the direction of the school principal could result in disciplinary procedures</a:t>
            </a:r>
            <a:endParaRPr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788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0499AD7B-99D4-4755-8966-F7BA04269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1A06F89A-489D-4383-94C5-42F7FF2E9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23236"/>
            <a:ext cx="3659777" cy="2820908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Issues and challenges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7C465EE6-0CA4-4872-9B6F-5824479363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388912"/>
              </p:ext>
            </p:extLst>
          </p:nvPr>
        </p:nvGraphicFramePr>
        <p:xfrm>
          <a:off x="6091238" y="955653"/>
          <a:ext cx="5115491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134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3FFFA32-D9F4-4AF9-A025-CD128AC85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23A416-999C-4FA3-A853-0AE48404B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808676"/>
            <a:ext cx="12192000" cy="3049325"/>
            <a:chOff x="0" y="3808676"/>
            <a:chExt cx="12192000" cy="304932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362F656-1A8D-4BA3-BA72-92332E75D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716" b="9820"/>
            <a:stretch>
              <a:fillRect/>
            </a:stretch>
          </p:blipFill>
          <p:spPr>
            <a:xfrm>
              <a:off x="0" y="3808676"/>
              <a:ext cx="12192000" cy="3049325"/>
            </a:xfrm>
            <a:custGeom>
              <a:avLst/>
              <a:gdLst>
                <a:gd name="connsiteX0" fmla="*/ 0 w 12192000"/>
                <a:gd name="connsiteY0" fmla="*/ 0 h 3049325"/>
                <a:gd name="connsiteX1" fmla="*/ 12192000 w 12192000"/>
                <a:gd name="connsiteY1" fmla="*/ 0 h 3049325"/>
                <a:gd name="connsiteX2" fmla="*/ 12192000 w 12192000"/>
                <a:gd name="connsiteY2" fmla="*/ 3049325 h 3049325"/>
                <a:gd name="connsiteX3" fmla="*/ 0 w 12192000"/>
                <a:gd name="connsiteY3" fmla="*/ 3049325 h 304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049325">
                  <a:moveTo>
                    <a:pt x="0" y="0"/>
                  </a:moveTo>
                  <a:lnTo>
                    <a:pt x="12192000" y="0"/>
                  </a:lnTo>
                  <a:lnTo>
                    <a:pt x="12192000" y="3049325"/>
                  </a:lnTo>
                  <a:lnTo>
                    <a:pt x="0" y="3049325"/>
                  </a:lnTo>
                  <a:close/>
                </a:path>
              </a:pathLst>
            </a:cu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338807D-FB66-4E3A-9CF0-786662C4A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7339" y="5375082"/>
              <a:ext cx="373711" cy="4055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51DB0-A45D-4735-8C4F-98913BE4A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872046"/>
            <a:ext cx="9833548" cy="3622462"/>
          </a:xfrm>
        </p:spPr>
        <p:txBody>
          <a:bodyPr anchor="ctr">
            <a:normAutofit lnSpcReduction="10000"/>
          </a:bodyPr>
          <a:lstStyle/>
          <a:p>
            <a:pPr marL="0" lvl="0" indent="0">
              <a:buNone/>
            </a:pPr>
            <a:r>
              <a:rPr lang="en-IE" sz="3000" b="1" dirty="0">
                <a:solidFill>
                  <a:srgbClr val="FFFFFF"/>
                </a:solidFill>
              </a:rPr>
              <a:t>SNAs outright refusing to catheterise </a:t>
            </a:r>
          </a:p>
          <a:p>
            <a:pPr marL="0" lvl="0" indent="0">
              <a:buNone/>
            </a:pPr>
            <a:endParaRPr lang="en-IE" sz="3000" b="1" dirty="0">
              <a:solidFill>
                <a:srgbClr val="FFFFFF"/>
              </a:solidFill>
            </a:endParaRPr>
          </a:p>
          <a:p>
            <a:pPr lvl="1"/>
            <a:r>
              <a:rPr lang="en-IE" sz="3000" b="1" dirty="0">
                <a:solidFill>
                  <a:srgbClr val="FFFFFF"/>
                </a:solidFill>
              </a:rPr>
              <a:t>Link in with the NCSE and the SENOs </a:t>
            </a:r>
          </a:p>
          <a:p>
            <a:pPr lvl="1"/>
            <a:r>
              <a:rPr lang="en-IE" sz="3000" b="1" dirty="0">
                <a:solidFill>
                  <a:srgbClr val="FFFFFF"/>
                </a:solidFill>
              </a:rPr>
              <a:t>Make the school aware that they cannot refuse to meet the needs of the child when resources (SNA) are allocated to meet that specific need.</a:t>
            </a:r>
          </a:p>
          <a:p>
            <a:pPr lvl="1"/>
            <a:r>
              <a:rPr lang="en-IE" sz="3000" b="1" dirty="0">
                <a:solidFill>
                  <a:srgbClr val="FFFFFF"/>
                </a:solidFill>
              </a:rPr>
              <a:t>Complain to the schools Board of Management</a:t>
            </a:r>
          </a:p>
          <a:p>
            <a:pPr lvl="1"/>
            <a:r>
              <a:rPr lang="en-IE" sz="3000" b="1" dirty="0">
                <a:solidFill>
                  <a:srgbClr val="FFFFFF"/>
                </a:solidFill>
              </a:rPr>
              <a:t>Legal pathway</a:t>
            </a:r>
            <a:endParaRPr lang="en-US" sz="3000" b="1" dirty="0">
              <a:solidFill>
                <a:srgbClr val="FFFFFF"/>
              </a:solidFill>
            </a:endParaRPr>
          </a:p>
          <a:p>
            <a:endParaRPr lang="en-IE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395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3FFFA32-D9F4-4AF9-A025-CD128AC85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23A416-999C-4FA3-A853-0AE48404B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808676"/>
            <a:ext cx="12192000" cy="3049325"/>
            <a:chOff x="0" y="3808676"/>
            <a:chExt cx="12192000" cy="304932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362F656-1A8D-4BA3-BA72-92332E75D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716" b="9820"/>
            <a:stretch>
              <a:fillRect/>
            </a:stretch>
          </p:blipFill>
          <p:spPr>
            <a:xfrm>
              <a:off x="0" y="3808676"/>
              <a:ext cx="12192000" cy="3049325"/>
            </a:xfrm>
            <a:custGeom>
              <a:avLst/>
              <a:gdLst>
                <a:gd name="connsiteX0" fmla="*/ 0 w 12192000"/>
                <a:gd name="connsiteY0" fmla="*/ 0 h 3049325"/>
                <a:gd name="connsiteX1" fmla="*/ 12192000 w 12192000"/>
                <a:gd name="connsiteY1" fmla="*/ 0 h 3049325"/>
                <a:gd name="connsiteX2" fmla="*/ 12192000 w 12192000"/>
                <a:gd name="connsiteY2" fmla="*/ 3049325 h 3049325"/>
                <a:gd name="connsiteX3" fmla="*/ 0 w 12192000"/>
                <a:gd name="connsiteY3" fmla="*/ 3049325 h 304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049325">
                  <a:moveTo>
                    <a:pt x="0" y="0"/>
                  </a:moveTo>
                  <a:lnTo>
                    <a:pt x="12192000" y="0"/>
                  </a:lnTo>
                  <a:lnTo>
                    <a:pt x="12192000" y="3049325"/>
                  </a:lnTo>
                  <a:lnTo>
                    <a:pt x="0" y="3049325"/>
                  </a:lnTo>
                  <a:close/>
                </a:path>
              </a:pathLst>
            </a:cu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338807D-FB66-4E3A-9CF0-786662C4A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7339" y="5375082"/>
              <a:ext cx="373711" cy="4055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51DB0-A45D-4735-8C4F-98913BE4A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872046"/>
            <a:ext cx="9833548" cy="2945574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en-IE" sz="3200" b="1" dirty="0">
                <a:solidFill>
                  <a:srgbClr val="FFFFFF"/>
                </a:solidFill>
              </a:rPr>
              <a:t>Training </a:t>
            </a:r>
          </a:p>
          <a:p>
            <a:pPr marL="0" lvl="0" indent="0">
              <a:buNone/>
            </a:pPr>
            <a:endParaRPr lang="en-IE" sz="3200" b="1" dirty="0">
              <a:solidFill>
                <a:srgbClr val="FFFFFF"/>
              </a:solidFill>
            </a:endParaRPr>
          </a:p>
          <a:p>
            <a:pPr lvl="1"/>
            <a:r>
              <a:rPr lang="en-US" sz="3200" b="1" dirty="0">
                <a:solidFill>
                  <a:srgbClr val="FFFFFF"/>
                </a:solidFill>
              </a:rPr>
              <a:t>SBHI (and hospitals) explain why the parent is the most informed trainer</a:t>
            </a:r>
          </a:p>
          <a:p>
            <a:pPr lvl="1"/>
            <a:r>
              <a:rPr lang="en-US" sz="3200" b="1" dirty="0">
                <a:solidFill>
                  <a:srgbClr val="FFFFFF"/>
                </a:solidFill>
              </a:rPr>
              <a:t>Provide school with information/support</a:t>
            </a:r>
          </a:p>
          <a:p>
            <a:endParaRPr lang="en-IE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043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3FFFA32-D9F4-4AF9-A025-CD128AC85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23A416-999C-4FA3-A853-0AE48404B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808676"/>
            <a:ext cx="12192000" cy="3049325"/>
            <a:chOff x="0" y="3808676"/>
            <a:chExt cx="12192000" cy="304932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362F656-1A8D-4BA3-BA72-92332E75D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716" b="9820"/>
            <a:stretch>
              <a:fillRect/>
            </a:stretch>
          </p:blipFill>
          <p:spPr>
            <a:xfrm>
              <a:off x="0" y="3808676"/>
              <a:ext cx="12192000" cy="3049325"/>
            </a:xfrm>
            <a:custGeom>
              <a:avLst/>
              <a:gdLst>
                <a:gd name="connsiteX0" fmla="*/ 0 w 12192000"/>
                <a:gd name="connsiteY0" fmla="*/ 0 h 3049325"/>
                <a:gd name="connsiteX1" fmla="*/ 12192000 w 12192000"/>
                <a:gd name="connsiteY1" fmla="*/ 0 h 3049325"/>
                <a:gd name="connsiteX2" fmla="*/ 12192000 w 12192000"/>
                <a:gd name="connsiteY2" fmla="*/ 3049325 h 3049325"/>
                <a:gd name="connsiteX3" fmla="*/ 0 w 12192000"/>
                <a:gd name="connsiteY3" fmla="*/ 3049325 h 304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049325">
                  <a:moveTo>
                    <a:pt x="0" y="0"/>
                  </a:moveTo>
                  <a:lnTo>
                    <a:pt x="12192000" y="0"/>
                  </a:lnTo>
                  <a:lnTo>
                    <a:pt x="12192000" y="3049325"/>
                  </a:lnTo>
                  <a:lnTo>
                    <a:pt x="0" y="3049325"/>
                  </a:lnTo>
                  <a:close/>
                </a:path>
              </a:pathLst>
            </a:cu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338807D-FB66-4E3A-9CF0-786662C4A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7339" y="5375082"/>
              <a:ext cx="373711" cy="4055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51DB0-A45D-4735-8C4F-98913BE4A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872045"/>
            <a:ext cx="9833548" cy="3215255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en-IE" b="1" dirty="0">
                <a:solidFill>
                  <a:srgbClr val="FFFFFF"/>
                </a:solidFill>
              </a:rPr>
              <a:t>Working one to one with individuals – preference for 2:1 citing child protection</a:t>
            </a:r>
          </a:p>
          <a:p>
            <a:pPr marL="0" lvl="0" indent="0">
              <a:buNone/>
            </a:pPr>
            <a:endParaRPr lang="en-IE" b="1" dirty="0">
              <a:solidFill>
                <a:srgbClr val="FFFFFF"/>
              </a:solidFill>
            </a:endParaRPr>
          </a:p>
          <a:p>
            <a:pPr lvl="1"/>
            <a:r>
              <a:rPr lang="en-IE" sz="2800" b="1" dirty="0">
                <a:solidFill>
                  <a:srgbClr val="FFFFFF"/>
                </a:solidFill>
              </a:rPr>
              <a:t>Explain to schools that the child’s needs must be prioritised as per child protection laws/policies</a:t>
            </a:r>
          </a:p>
          <a:p>
            <a:pPr lvl="1"/>
            <a:r>
              <a:rPr lang="en-IE" sz="2800" b="1" dirty="0">
                <a:solidFill>
                  <a:srgbClr val="FFFFFF"/>
                </a:solidFill>
              </a:rPr>
              <a:t>Explain that 2:1 policy can be used if it works for the child, family and the school. </a:t>
            </a:r>
            <a:endParaRPr lang="en-US" sz="2800" b="1" dirty="0">
              <a:solidFill>
                <a:srgbClr val="FFFFFF"/>
              </a:solidFill>
            </a:endParaRPr>
          </a:p>
          <a:p>
            <a:endParaRPr lang="en-IE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476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US" b="1"/>
              <a:t>Resource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en-IE" sz="2600"/>
              <a:t>Catheterisation document developed with Temple Street Childrens University Hospital and Our Lady’s Childrens Hospital, Crumlin</a:t>
            </a:r>
          </a:p>
          <a:p>
            <a:r>
              <a:rPr lang="en-IE" sz="2600"/>
              <a:t>Intimate Care Needs Policy</a:t>
            </a:r>
          </a:p>
          <a:p>
            <a:r>
              <a:rPr lang="en-IE" sz="2600"/>
              <a:t>Information session on catheterisation in schools for SNAs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-1" b="6780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38399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390</Words>
  <Application>Microsoft Office PowerPoint</Application>
  <PresentationFormat>Widescreen</PresentationFormat>
  <Paragraphs>59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Catheterisation in Schools – an Irish Perspective</vt:lpstr>
      <vt:lpstr>Contents</vt:lpstr>
      <vt:lpstr>Catheterisation in schools in Ireland</vt:lpstr>
      <vt:lpstr>Circulars</vt:lpstr>
      <vt:lpstr>Issues and challenges</vt:lpstr>
      <vt:lpstr>PowerPoint Presentation</vt:lpstr>
      <vt:lpstr>PowerPoint Presentation</vt:lpstr>
      <vt:lpstr>PowerPoint Presentation</vt:lpstr>
      <vt:lpstr>Resource Development</vt:lpstr>
      <vt:lpstr>Legal Cases </vt:lpstr>
      <vt:lpstr>Going Forward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Catheterisation in Schools – an Irish Perspective</dc:title>
  <dc:creator>Dunphy Katie</dc:creator>
  <cp:lastModifiedBy>Dunphy Katie</cp:lastModifiedBy>
  <cp:revision>1</cp:revision>
  <dcterms:created xsi:type="dcterms:W3CDTF">2018-10-31T15:10:11Z</dcterms:created>
  <dcterms:modified xsi:type="dcterms:W3CDTF">2018-10-31T15:12:01Z</dcterms:modified>
</cp:coreProperties>
</file>